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3"/>
  </p:notesMasterIdLst>
  <p:sldIdLst>
    <p:sldId id="262" r:id="rId3"/>
    <p:sldId id="296" r:id="rId4"/>
    <p:sldId id="300" r:id="rId5"/>
    <p:sldId id="295" r:id="rId6"/>
    <p:sldId id="301" r:id="rId7"/>
    <p:sldId id="304" r:id="rId8"/>
    <p:sldId id="306" r:id="rId9"/>
    <p:sldId id="303" r:id="rId10"/>
    <p:sldId id="302" r:id="rId11"/>
    <p:sldId id="309" r:id="rId12"/>
    <p:sldId id="305" r:id="rId13"/>
    <p:sldId id="311" r:id="rId14"/>
    <p:sldId id="310" r:id="rId15"/>
    <p:sldId id="307" r:id="rId16"/>
    <p:sldId id="299" r:id="rId17"/>
    <p:sldId id="298" r:id="rId18"/>
    <p:sldId id="313" r:id="rId19"/>
    <p:sldId id="314" r:id="rId20"/>
    <p:sldId id="312" r:id="rId21"/>
    <p:sldId id="315" r:id="rId22"/>
    <p:sldId id="316" r:id="rId23"/>
    <p:sldId id="317" r:id="rId24"/>
    <p:sldId id="319" r:id="rId25"/>
    <p:sldId id="320" r:id="rId26"/>
    <p:sldId id="321" r:id="rId27"/>
    <p:sldId id="322" r:id="rId28"/>
    <p:sldId id="327" r:id="rId29"/>
    <p:sldId id="323" r:id="rId30"/>
    <p:sldId id="324" r:id="rId31"/>
    <p:sldId id="328" r:id="rId32"/>
    <p:sldId id="329" r:id="rId33"/>
    <p:sldId id="330" r:id="rId34"/>
    <p:sldId id="325" r:id="rId35"/>
    <p:sldId id="326" r:id="rId36"/>
    <p:sldId id="331" r:id="rId37"/>
    <p:sldId id="332" r:id="rId38"/>
    <p:sldId id="333" r:id="rId39"/>
    <p:sldId id="334" r:id="rId40"/>
    <p:sldId id="335" r:id="rId41"/>
    <p:sldId id="336" r:id="rId42"/>
    <p:sldId id="337" r:id="rId43"/>
    <p:sldId id="338" r:id="rId44"/>
    <p:sldId id="339" r:id="rId45"/>
    <p:sldId id="342" r:id="rId46"/>
    <p:sldId id="343" r:id="rId47"/>
    <p:sldId id="344" r:id="rId48"/>
    <p:sldId id="308" r:id="rId49"/>
    <p:sldId id="345" r:id="rId50"/>
    <p:sldId id="346" r:id="rId51"/>
    <p:sldId id="347" r:id="rId52"/>
    <p:sldId id="348" r:id="rId53"/>
    <p:sldId id="349" r:id="rId54"/>
    <p:sldId id="350" r:id="rId55"/>
    <p:sldId id="351" r:id="rId56"/>
    <p:sldId id="352"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294"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97"/>
  </p:normalViewPr>
  <p:slideViewPr>
    <p:cSldViewPr snapToGrid="0">
      <p:cViewPr varScale="1">
        <p:scale>
          <a:sx n="119" d="100"/>
          <a:sy n="119" d="100"/>
        </p:scale>
        <p:origin x="1376" y="192"/>
      </p:cViewPr>
      <p:guideLst>
        <p:guide orient="horz" pos="22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1B722-0537-9243-9EBD-84A8C983D024}"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US"/>
        </a:p>
      </dgm:t>
    </dgm:pt>
    <dgm:pt modelId="{F65F09FD-1F86-1448-A743-FD141371857C}">
      <dgm:prSet/>
      <dgm:spPr/>
      <dgm:t>
        <a:bodyPr/>
        <a:lstStyle/>
        <a:p>
          <a:r>
            <a:rPr lang="en-US" dirty="0"/>
            <a:t>Data Collection -&gt; for both forecast and observation data</a:t>
          </a:r>
          <a:endParaRPr lang="en-ID" dirty="0"/>
        </a:p>
      </dgm:t>
    </dgm:pt>
    <dgm:pt modelId="{FC3338C4-DCD7-DF4F-A5B2-AFF44CE7D109}" type="parTrans" cxnId="{74800EA1-0748-374B-9BB7-1F5C6688BB13}">
      <dgm:prSet/>
      <dgm:spPr/>
      <dgm:t>
        <a:bodyPr/>
        <a:lstStyle/>
        <a:p>
          <a:endParaRPr lang="en-US"/>
        </a:p>
      </dgm:t>
    </dgm:pt>
    <dgm:pt modelId="{BA3C89FD-3D30-1F46-8DEC-1716E958E752}" type="sibTrans" cxnId="{74800EA1-0748-374B-9BB7-1F5C6688BB13}">
      <dgm:prSet/>
      <dgm:spPr/>
      <dgm:t>
        <a:bodyPr/>
        <a:lstStyle/>
        <a:p>
          <a:endParaRPr lang="en-US"/>
        </a:p>
      </dgm:t>
    </dgm:pt>
    <dgm:pt modelId="{8DCFAF03-7A55-1145-9FE9-4A4152C14394}">
      <dgm:prSet/>
      <dgm:spPr/>
      <dgm:t>
        <a:bodyPr/>
        <a:lstStyle/>
        <a:p>
          <a:r>
            <a:rPr lang="en-US"/>
            <a:t>Comparison -&gt; Match the forecast to the observation in terms of time and location. Including interpolating model data to observation points</a:t>
          </a:r>
          <a:endParaRPr lang="en-ID"/>
        </a:p>
      </dgm:t>
    </dgm:pt>
    <dgm:pt modelId="{C94547A8-78C3-BE44-BC4B-27C88029DF63}" type="parTrans" cxnId="{51024E80-7700-014C-9EAB-5DBE43567AFA}">
      <dgm:prSet/>
      <dgm:spPr/>
      <dgm:t>
        <a:bodyPr/>
        <a:lstStyle/>
        <a:p>
          <a:endParaRPr lang="en-US"/>
        </a:p>
      </dgm:t>
    </dgm:pt>
    <dgm:pt modelId="{A9BFFABC-72C2-384C-9920-712DA7BBA6AD}" type="sibTrans" cxnId="{51024E80-7700-014C-9EAB-5DBE43567AFA}">
      <dgm:prSet/>
      <dgm:spPr/>
      <dgm:t>
        <a:bodyPr/>
        <a:lstStyle/>
        <a:p>
          <a:endParaRPr lang="en-US"/>
        </a:p>
      </dgm:t>
    </dgm:pt>
    <dgm:pt modelId="{4423E8A1-AA50-6B49-8FF2-358729C60527}">
      <dgm:prSet/>
      <dgm:spPr/>
      <dgm:t>
        <a:bodyPr/>
        <a:lstStyle/>
        <a:p>
          <a:r>
            <a:rPr lang="en-US"/>
            <a:t>Scoring -&gt; Apply statistical methods to calculate performance metrics (e.g., accuracy, bias).</a:t>
          </a:r>
          <a:endParaRPr lang="en-ID"/>
        </a:p>
      </dgm:t>
    </dgm:pt>
    <dgm:pt modelId="{890E99D7-3414-994C-A08F-E1ED6867D521}" type="parTrans" cxnId="{60361295-766F-B74E-B166-347AD2826DC0}">
      <dgm:prSet/>
      <dgm:spPr/>
      <dgm:t>
        <a:bodyPr/>
        <a:lstStyle/>
        <a:p>
          <a:endParaRPr lang="en-US"/>
        </a:p>
      </dgm:t>
    </dgm:pt>
    <dgm:pt modelId="{410142D1-6392-564A-AD3B-C596335A8581}" type="sibTrans" cxnId="{60361295-766F-B74E-B166-347AD2826DC0}">
      <dgm:prSet/>
      <dgm:spPr/>
      <dgm:t>
        <a:bodyPr/>
        <a:lstStyle/>
        <a:p>
          <a:endParaRPr lang="en-US"/>
        </a:p>
      </dgm:t>
    </dgm:pt>
    <dgm:pt modelId="{B86E5E69-17CA-F748-AB3F-21E3AAC8EB69}" type="pres">
      <dgm:prSet presAssocID="{FB61B722-0537-9243-9EBD-84A8C983D024}" presName="Name0" presStyleCnt="0">
        <dgm:presLayoutVars>
          <dgm:dir/>
          <dgm:resizeHandles val="exact"/>
        </dgm:presLayoutVars>
      </dgm:prSet>
      <dgm:spPr/>
    </dgm:pt>
    <dgm:pt modelId="{1F43A0DD-890F-8F4A-A35C-C76146EBC5B3}" type="pres">
      <dgm:prSet presAssocID="{FB61B722-0537-9243-9EBD-84A8C983D024}" presName="arrow" presStyleLbl="bgShp" presStyleIdx="0" presStyleCnt="1"/>
      <dgm:spPr/>
    </dgm:pt>
    <dgm:pt modelId="{C011DB39-4FC2-374A-B8D7-A9740CD15F9C}" type="pres">
      <dgm:prSet presAssocID="{FB61B722-0537-9243-9EBD-84A8C983D024}" presName="points" presStyleCnt="0"/>
      <dgm:spPr/>
    </dgm:pt>
    <dgm:pt modelId="{B5C4A4C7-7493-1547-AD52-AA05C07402DE}" type="pres">
      <dgm:prSet presAssocID="{F65F09FD-1F86-1448-A743-FD141371857C}" presName="compositeA" presStyleCnt="0"/>
      <dgm:spPr/>
    </dgm:pt>
    <dgm:pt modelId="{582FF842-C430-D045-BDE9-BAD5E344C84D}" type="pres">
      <dgm:prSet presAssocID="{F65F09FD-1F86-1448-A743-FD141371857C}" presName="textA" presStyleLbl="revTx" presStyleIdx="0" presStyleCnt="3">
        <dgm:presLayoutVars>
          <dgm:bulletEnabled val="1"/>
        </dgm:presLayoutVars>
      </dgm:prSet>
      <dgm:spPr/>
    </dgm:pt>
    <dgm:pt modelId="{6B871C96-998B-3445-A0CA-C4E4475EF087}" type="pres">
      <dgm:prSet presAssocID="{F65F09FD-1F86-1448-A743-FD141371857C}" presName="circleA" presStyleLbl="node1" presStyleIdx="0" presStyleCnt="3"/>
      <dgm:spPr/>
    </dgm:pt>
    <dgm:pt modelId="{A3582A1E-42DB-4641-921F-3470B7828866}" type="pres">
      <dgm:prSet presAssocID="{F65F09FD-1F86-1448-A743-FD141371857C}" presName="spaceA" presStyleCnt="0"/>
      <dgm:spPr/>
    </dgm:pt>
    <dgm:pt modelId="{470F7996-52D9-4A45-9504-15A0813FA0F8}" type="pres">
      <dgm:prSet presAssocID="{BA3C89FD-3D30-1F46-8DEC-1716E958E752}" presName="space" presStyleCnt="0"/>
      <dgm:spPr/>
    </dgm:pt>
    <dgm:pt modelId="{51CCF4A7-E584-4448-9773-D01B9ABAF8E1}" type="pres">
      <dgm:prSet presAssocID="{8DCFAF03-7A55-1145-9FE9-4A4152C14394}" presName="compositeB" presStyleCnt="0"/>
      <dgm:spPr/>
    </dgm:pt>
    <dgm:pt modelId="{725AA2D6-1EF3-D845-8F2D-3138F826B0C1}" type="pres">
      <dgm:prSet presAssocID="{8DCFAF03-7A55-1145-9FE9-4A4152C14394}" presName="textB" presStyleLbl="revTx" presStyleIdx="1" presStyleCnt="3">
        <dgm:presLayoutVars>
          <dgm:bulletEnabled val="1"/>
        </dgm:presLayoutVars>
      </dgm:prSet>
      <dgm:spPr/>
    </dgm:pt>
    <dgm:pt modelId="{01BF3272-73DF-1041-8944-A4242B6CC44F}" type="pres">
      <dgm:prSet presAssocID="{8DCFAF03-7A55-1145-9FE9-4A4152C14394}" presName="circleB" presStyleLbl="node1" presStyleIdx="1" presStyleCnt="3"/>
      <dgm:spPr/>
    </dgm:pt>
    <dgm:pt modelId="{B7DD5DDE-502F-2843-B2DE-0811BD563022}" type="pres">
      <dgm:prSet presAssocID="{8DCFAF03-7A55-1145-9FE9-4A4152C14394}" presName="spaceB" presStyleCnt="0"/>
      <dgm:spPr/>
    </dgm:pt>
    <dgm:pt modelId="{B141EBEE-A32A-DB47-8841-A3EF4C9564DC}" type="pres">
      <dgm:prSet presAssocID="{A9BFFABC-72C2-384C-9920-712DA7BBA6AD}" presName="space" presStyleCnt="0"/>
      <dgm:spPr/>
    </dgm:pt>
    <dgm:pt modelId="{FC41114E-6DD6-8342-81B3-06F55822E6EE}" type="pres">
      <dgm:prSet presAssocID="{4423E8A1-AA50-6B49-8FF2-358729C60527}" presName="compositeA" presStyleCnt="0"/>
      <dgm:spPr/>
    </dgm:pt>
    <dgm:pt modelId="{AE153222-F771-D347-972A-54491AE4A310}" type="pres">
      <dgm:prSet presAssocID="{4423E8A1-AA50-6B49-8FF2-358729C60527}" presName="textA" presStyleLbl="revTx" presStyleIdx="2" presStyleCnt="3">
        <dgm:presLayoutVars>
          <dgm:bulletEnabled val="1"/>
        </dgm:presLayoutVars>
      </dgm:prSet>
      <dgm:spPr/>
    </dgm:pt>
    <dgm:pt modelId="{D50272B5-CC00-104F-8E2B-CB07A97347A5}" type="pres">
      <dgm:prSet presAssocID="{4423E8A1-AA50-6B49-8FF2-358729C60527}" presName="circleA" presStyleLbl="node1" presStyleIdx="2" presStyleCnt="3"/>
      <dgm:spPr/>
    </dgm:pt>
    <dgm:pt modelId="{E7601207-D2DC-694E-909A-59C59F9E99B1}" type="pres">
      <dgm:prSet presAssocID="{4423E8A1-AA50-6B49-8FF2-358729C60527}" presName="spaceA" presStyleCnt="0"/>
      <dgm:spPr/>
    </dgm:pt>
  </dgm:ptLst>
  <dgm:cxnLst>
    <dgm:cxn modelId="{3E7E1343-7504-E841-9E15-C9697A2C20D0}" type="presOf" srcId="{F65F09FD-1F86-1448-A743-FD141371857C}" destId="{582FF842-C430-D045-BDE9-BAD5E344C84D}" srcOrd="0" destOrd="0" presId="urn:microsoft.com/office/officeart/2005/8/layout/hProcess11"/>
    <dgm:cxn modelId="{A0B5456F-B621-6D4B-BA84-18024861CBC5}" type="presOf" srcId="{FB61B722-0537-9243-9EBD-84A8C983D024}" destId="{B86E5E69-17CA-F748-AB3F-21E3AAC8EB69}" srcOrd="0" destOrd="0" presId="urn:microsoft.com/office/officeart/2005/8/layout/hProcess11"/>
    <dgm:cxn modelId="{51024E80-7700-014C-9EAB-5DBE43567AFA}" srcId="{FB61B722-0537-9243-9EBD-84A8C983D024}" destId="{8DCFAF03-7A55-1145-9FE9-4A4152C14394}" srcOrd="1" destOrd="0" parTransId="{C94547A8-78C3-BE44-BC4B-27C88029DF63}" sibTransId="{A9BFFABC-72C2-384C-9920-712DA7BBA6AD}"/>
    <dgm:cxn modelId="{60361295-766F-B74E-B166-347AD2826DC0}" srcId="{FB61B722-0537-9243-9EBD-84A8C983D024}" destId="{4423E8A1-AA50-6B49-8FF2-358729C60527}" srcOrd="2" destOrd="0" parTransId="{890E99D7-3414-994C-A08F-E1ED6867D521}" sibTransId="{410142D1-6392-564A-AD3B-C596335A8581}"/>
    <dgm:cxn modelId="{C8E6EA9F-BFB9-A54F-9A75-6B3BE22FD734}" type="presOf" srcId="{8DCFAF03-7A55-1145-9FE9-4A4152C14394}" destId="{725AA2D6-1EF3-D845-8F2D-3138F826B0C1}" srcOrd="0" destOrd="0" presId="urn:microsoft.com/office/officeart/2005/8/layout/hProcess11"/>
    <dgm:cxn modelId="{74800EA1-0748-374B-9BB7-1F5C6688BB13}" srcId="{FB61B722-0537-9243-9EBD-84A8C983D024}" destId="{F65F09FD-1F86-1448-A743-FD141371857C}" srcOrd="0" destOrd="0" parTransId="{FC3338C4-DCD7-DF4F-A5B2-AFF44CE7D109}" sibTransId="{BA3C89FD-3D30-1F46-8DEC-1716E958E752}"/>
    <dgm:cxn modelId="{1D5606BF-9E1D-DD42-B016-A2C9F013B6FC}" type="presOf" srcId="{4423E8A1-AA50-6B49-8FF2-358729C60527}" destId="{AE153222-F771-D347-972A-54491AE4A310}" srcOrd="0" destOrd="0" presId="urn:microsoft.com/office/officeart/2005/8/layout/hProcess11"/>
    <dgm:cxn modelId="{5CE81A8F-DBAE-E24D-A80A-1ADBCC81AEB2}" type="presParOf" srcId="{B86E5E69-17CA-F748-AB3F-21E3AAC8EB69}" destId="{1F43A0DD-890F-8F4A-A35C-C76146EBC5B3}" srcOrd="0" destOrd="0" presId="urn:microsoft.com/office/officeart/2005/8/layout/hProcess11"/>
    <dgm:cxn modelId="{8AFC9FFC-C142-024B-8D2D-CF235C1795C6}" type="presParOf" srcId="{B86E5E69-17CA-F748-AB3F-21E3AAC8EB69}" destId="{C011DB39-4FC2-374A-B8D7-A9740CD15F9C}" srcOrd="1" destOrd="0" presId="urn:microsoft.com/office/officeart/2005/8/layout/hProcess11"/>
    <dgm:cxn modelId="{FDA547D9-826E-A54B-AF32-B3A96204596E}" type="presParOf" srcId="{C011DB39-4FC2-374A-B8D7-A9740CD15F9C}" destId="{B5C4A4C7-7493-1547-AD52-AA05C07402DE}" srcOrd="0" destOrd="0" presId="urn:microsoft.com/office/officeart/2005/8/layout/hProcess11"/>
    <dgm:cxn modelId="{5B45744B-C9DB-6B4F-A183-A54544DA0E97}" type="presParOf" srcId="{B5C4A4C7-7493-1547-AD52-AA05C07402DE}" destId="{582FF842-C430-D045-BDE9-BAD5E344C84D}" srcOrd="0" destOrd="0" presId="urn:microsoft.com/office/officeart/2005/8/layout/hProcess11"/>
    <dgm:cxn modelId="{1EBCFEF0-B4F4-9142-A12D-C098D97F258D}" type="presParOf" srcId="{B5C4A4C7-7493-1547-AD52-AA05C07402DE}" destId="{6B871C96-998B-3445-A0CA-C4E4475EF087}" srcOrd="1" destOrd="0" presId="urn:microsoft.com/office/officeart/2005/8/layout/hProcess11"/>
    <dgm:cxn modelId="{4CB53E1C-F85A-894B-A137-0513E223A993}" type="presParOf" srcId="{B5C4A4C7-7493-1547-AD52-AA05C07402DE}" destId="{A3582A1E-42DB-4641-921F-3470B7828866}" srcOrd="2" destOrd="0" presId="urn:microsoft.com/office/officeart/2005/8/layout/hProcess11"/>
    <dgm:cxn modelId="{9AF7F6BD-65DB-4E40-AF00-5C5475703E8C}" type="presParOf" srcId="{C011DB39-4FC2-374A-B8D7-A9740CD15F9C}" destId="{470F7996-52D9-4A45-9504-15A0813FA0F8}" srcOrd="1" destOrd="0" presId="urn:microsoft.com/office/officeart/2005/8/layout/hProcess11"/>
    <dgm:cxn modelId="{228B3EA1-F3D3-E04B-A4FB-92E0978B4349}" type="presParOf" srcId="{C011DB39-4FC2-374A-B8D7-A9740CD15F9C}" destId="{51CCF4A7-E584-4448-9773-D01B9ABAF8E1}" srcOrd="2" destOrd="0" presId="urn:microsoft.com/office/officeart/2005/8/layout/hProcess11"/>
    <dgm:cxn modelId="{4EE3A4DE-A174-D04D-AF09-88379763C65B}" type="presParOf" srcId="{51CCF4A7-E584-4448-9773-D01B9ABAF8E1}" destId="{725AA2D6-1EF3-D845-8F2D-3138F826B0C1}" srcOrd="0" destOrd="0" presId="urn:microsoft.com/office/officeart/2005/8/layout/hProcess11"/>
    <dgm:cxn modelId="{0AB6596B-2AA2-1249-9BCC-A4D3FF9BC50B}" type="presParOf" srcId="{51CCF4A7-E584-4448-9773-D01B9ABAF8E1}" destId="{01BF3272-73DF-1041-8944-A4242B6CC44F}" srcOrd="1" destOrd="0" presId="urn:microsoft.com/office/officeart/2005/8/layout/hProcess11"/>
    <dgm:cxn modelId="{005EC89C-E17E-D642-960D-37C849EA3DF6}" type="presParOf" srcId="{51CCF4A7-E584-4448-9773-D01B9ABAF8E1}" destId="{B7DD5DDE-502F-2843-B2DE-0811BD563022}" srcOrd="2" destOrd="0" presId="urn:microsoft.com/office/officeart/2005/8/layout/hProcess11"/>
    <dgm:cxn modelId="{06D2F860-4789-964F-B803-AF6F6794D35A}" type="presParOf" srcId="{C011DB39-4FC2-374A-B8D7-A9740CD15F9C}" destId="{B141EBEE-A32A-DB47-8841-A3EF4C9564DC}" srcOrd="3" destOrd="0" presId="urn:microsoft.com/office/officeart/2005/8/layout/hProcess11"/>
    <dgm:cxn modelId="{00B0C1D9-5EB7-8343-91BF-62D58EA8FD78}" type="presParOf" srcId="{C011DB39-4FC2-374A-B8D7-A9740CD15F9C}" destId="{FC41114E-6DD6-8342-81B3-06F55822E6EE}" srcOrd="4" destOrd="0" presId="urn:microsoft.com/office/officeart/2005/8/layout/hProcess11"/>
    <dgm:cxn modelId="{1BB95D37-A52A-1A45-B3BA-3F58E08D9A4A}" type="presParOf" srcId="{FC41114E-6DD6-8342-81B3-06F55822E6EE}" destId="{AE153222-F771-D347-972A-54491AE4A310}" srcOrd="0" destOrd="0" presId="urn:microsoft.com/office/officeart/2005/8/layout/hProcess11"/>
    <dgm:cxn modelId="{6D566B2C-7396-034C-A727-08AE193BD90B}" type="presParOf" srcId="{FC41114E-6DD6-8342-81B3-06F55822E6EE}" destId="{D50272B5-CC00-104F-8E2B-CB07A97347A5}" srcOrd="1" destOrd="0" presId="urn:microsoft.com/office/officeart/2005/8/layout/hProcess11"/>
    <dgm:cxn modelId="{70B93A91-184A-B84D-974E-0A28EDB15C23}" type="presParOf" srcId="{FC41114E-6DD6-8342-81B3-06F55822E6EE}" destId="{E7601207-D2DC-694E-909A-59C59F9E99B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3A0DD-890F-8F4A-A35C-C76146EBC5B3}">
      <dsp:nvSpPr>
        <dsp:cNvPr id="0" name=""/>
        <dsp:cNvSpPr/>
      </dsp:nvSpPr>
      <dsp:spPr>
        <a:xfrm>
          <a:off x="0" y="1500412"/>
          <a:ext cx="8640960" cy="2000550"/>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FF842-C430-D045-BDE9-BAD5E344C84D}">
      <dsp:nvSpPr>
        <dsp:cNvPr id="0" name=""/>
        <dsp:cNvSpPr/>
      </dsp:nvSpPr>
      <dsp:spPr>
        <a:xfrm>
          <a:off x="3797" y="0"/>
          <a:ext cx="2506215" cy="200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Data Collection -&gt; for both forecast and observation data</a:t>
          </a:r>
          <a:endParaRPr lang="en-ID" sz="1700" kern="1200" dirty="0"/>
        </a:p>
      </dsp:txBody>
      <dsp:txXfrm>
        <a:off x="3797" y="0"/>
        <a:ext cx="2506215" cy="2000550"/>
      </dsp:txXfrm>
    </dsp:sp>
    <dsp:sp modelId="{6B871C96-998B-3445-A0CA-C4E4475EF087}">
      <dsp:nvSpPr>
        <dsp:cNvPr id="0" name=""/>
        <dsp:cNvSpPr/>
      </dsp:nvSpPr>
      <dsp:spPr>
        <a:xfrm>
          <a:off x="1006836" y="2250619"/>
          <a:ext cx="500137" cy="5001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AA2D6-1EF3-D845-8F2D-3138F826B0C1}">
      <dsp:nvSpPr>
        <dsp:cNvPr id="0" name=""/>
        <dsp:cNvSpPr/>
      </dsp:nvSpPr>
      <dsp:spPr>
        <a:xfrm>
          <a:off x="2635324" y="3000825"/>
          <a:ext cx="2506215" cy="200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a:t>Comparison -&gt; Match the forecast to the observation in terms of time and location. Including interpolating model data to observation points</a:t>
          </a:r>
          <a:endParaRPr lang="en-ID" sz="1700" kern="1200"/>
        </a:p>
      </dsp:txBody>
      <dsp:txXfrm>
        <a:off x="2635324" y="3000825"/>
        <a:ext cx="2506215" cy="2000550"/>
      </dsp:txXfrm>
    </dsp:sp>
    <dsp:sp modelId="{01BF3272-73DF-1041-8944-A4242B6CC44F}">
      <dsp:nvSpPr>
        <dsp:cNvPr id="0" name=""/>
        <dsp:cNvSpPr/>
      </dsp:nvSpPr>
      <dsp:spPr>
        <a:xfrm>
          <a:off x="3638363" y="2250619"/>
          <a:ext cx="500137" cy="500137"/>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153222-F771-D347-972A-54491AE4A310}">
      <dsp:nvSpPr>
        <dsp:cNvPr id="0" name=""/>
        <dsp:cNvSpPr/>
      </dsp:nvSpPr>
      <dsp:spPr>
        <a:xfrm>
          <a:off x="5266850" y="0"/>
          <a:ext cx="2506215" cy="200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t>Scoring -&gt; Apply statistical methods to calculate performance metrics (e.g., accuracy, bias).</a:t>
          </a:r>
          <a:endParaRPr lang="en-ID" sz="1700" kern="1200"/>
        </a:p>
      </dsp:txBody>
      <dsp:txXfrm>
        <a:off x="5266850" y="0"/>
        <a:ext cx="2506215" cy="2000550"/>
      </dsp:txXfrm>
    </dsp:sp>
    <dsp:sp modelId="{D50272B5-CC00-104F-8E2B-CB07A97347A5}">
      <dsp:nvSpPr>
        <dsp:cNvPr id="0" name=""/>
        <dsp:cNvSpPr/>
      </dsp:nvSpPr>
      <dsp:spPr>
        <a:xfrm>
          <a:off x="6269889" y="2250619"/>
          <a:ext cx="500137" cy="500137"/>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818D8-C6EE-474A-B069-4E145585F1D0}" type="datetimeFigureOut">
              <a:rPr lang="en-US" smtClean="0"/>
              <a:t>9/13/24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F1DCB-752E-47A5-8E79-F7928C0818C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69C6C50-D5BA-40F2-80E2-CB4FDD369941}"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t>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2A5E9B25-2BA2-4F42-B7BE-A98583D57F05}"/>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BCB80AB7-697D-4D20-8496-9742FD0B880C}" type="slidenum">
              <a:rPr lang="en-US" altLang="fi-FI" sz="1200">
                <a:solidFill>
                  <a:srgbClr val="000000"/>
                </a:solidFill>
                <a:latin typeface="Times New Roman" panose="02020603050405020304" pitchFamily="18" charset="0"/>
                <a:cs typeface="DejaVu Sans" pitchFamily="34" charset="0"/>
              </a:rPr>
              <a:pPr/>
              <a:t>51</a:t>
            </a:fld>
            <a:endParaRPr lang="en-US" altLang="fi-FI" sz="1200">
              <a:solidFill>
                <a:srgbClr val="000000"/>
              </a:solidFill>
              <a:latin typeface="Times New Roman" panose="02020603050405020304" pitchFamily="18" charset="0"/>
              <a:cs typeface="DejaVu Sans" pitchFamily="34" charset="0"/>
            </a:endParaRPr>
          </a:p>
        </p:txBody>
      </p:sp>
      <p:sp>
        <p:nvSpPr>
          <p:cNvPr id="168963" name="Rectangle 1">
            <a:extLst>
              <a:ext uri="{FF2B5EF4-FFF2-40B4-BE49-F238E27FC236}">
                <a16:creationId xmlns:a16="http://schemas.microsoft.com/office/drawing/2014/main" id="{84A20BB3-968C-4B11-B265-C7003F46831F}"/>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8964" name="Rectangle 2">
            <a:extLst>
              <a:ext uri="{FF2B5EF4-FFF2-40B4-BE49-F238E27FC236}">
                <a16:creationId xmlns:a16="http://schemas.microsoft.com/office/drawing/2014/main" id="{377DA7C8-2AC9-4CF0-B69F-C0A0742488A8}"/>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D3F24499-FC06-4192-9F86-9C5A7F500C6A}"/>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69DB20E6-C153-4877-A379-2A993634AC6C}" type="slidenum">
              <a:rPr lang="en-US" altLang="fi-FI" sz="1200">
                <a:solidFill>
                  <a:srgbClr val="000000"/>
                </a:solidFill>
                <a:latin typeface="Times New Roman" panose="02020603050405020304" pitchFamily="18" charset="0"/>
                <a:cs typeface="DejaVu Sans" pitchFamily="34" charset="0"/>
              </a:rPr>
              <a:pPr/>
              <a:t>52</a:t>
            </a:fld>
            <a:endParaRPr lang="en-US" altLang="fi-FI" sz="1200">
              <a:solidFill>
                <a:srgbClr val="000000"/>
              </a:solidFill>
              <a:latin typeface="Times New Roman" panose="02020603050405020304" pitchFamily="18" charset="0"/>
              <a:cs typeface="DejaVu Sans" pitchFamily="34" charset="0"/>
            </a:endParaRPr>
          </a:p>
        </p:txBody>
      </p:sp>
      <p:sp>
        <p:nvSpPr>
          <p:cNvPr id="169987" name="Rectangle 1">
            <a:extLst>
              <a:ext uri="{FF2B5EF4-FFF2-40B4-BE49-F238E27FC236}">
                <a16:creationId xmlns:a16="http://schemas.microsoft.com/office/drawing/2014/main" id="{90678017-DB57-4826-B3BC-272BA87DA87B}"/>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88" name="Rectangle 2">
            <a:extLst>
              <a:ext uri="{FF2B5EF4-FFF2-40B4-BE49-F238E27FC236}">
                <a16:creationId xmlns:a16="http://schemas.microsoft.com/office/drawing/2014/main" id="{FE10EFE3-3484-4EBB-A35E-2FEB143645AF}"/>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5800CAF8-2291-4532-B99E-B45CB2309295}"/>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E0D7E4BE-ABD8-4B88-AC23-C99CD3B29CD3}" type="slidenum">
              <a:rPr lang="en-US" altLang="fi-FI" sz="1200">
                <a:solidFill>
                  <a:srgbClr val="000000"/>
                </a:solidFill>
                <a:latin typeface="Times New Roman" panose="02020603050405020304" pitchFamily="18" charset="0"/>
                <a:cs typeface="DejaVu Sans" pitchFamily="34" charset="0"/>
              </a:rPr>
              <a:pPr/>
              <a:t>53</a:t>
            </a:fld>
            <a:endParaRPr lang="en-US" altLang="fi-FI" sz="1200">
              <a:solidFill>
                <a:srgbClr val="000000"/>
              </a:solidFill>
              <a:latin typeface="Times New Roman" panose="02020603050405020304" pitchFamily="18" charset="0"/>
              <a:cs typeface="DejaVu Sans" pitchFamily="34" charset="0"/>
            </a:endParaRPr>
          </a:p>
        </p:txBody>
      </p:sp>
      <p:sp>
        <p:nvSpPr>
          <p:cNvPr id="171011" name="Rectangle 1">
            <a:extLst>
              <a:ext uri="{FF2B5EF4-FFF2-40B4-BE49-F238E27FC236}">
                <a16:creationId xmlns:a16="http://schemas.microsoft.com/office/drawing/2014/main" id="{0CE716C4-A72D-4754-84AD-B45AF065E25D}"/>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1012" name="Rectangle 2">
            <a:extLst>
              <a:ext uri="{FF2B5EF4-FFF2-40B4-BE49-F238E27FC236}">
                <a16:creationId xmlns:a16="http://schemas.microsoft.com/office/drawing/2014/main" id="{948E911A-49C1-48C6-B350-82A96525DD5E}"/>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D5FA0F8D-D0E6-4D7A-9738-0B8EAAC3D202}"/>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EB5A0420-A42F-4EA6-8A9F-97B576B46E05}" type="slidenum">
              <a:rPr lang="en-US" altLang="fi-FI" sz="1200">
                <a:solidFill>
                  <a:srgbClr val="000000"/>
                </a:solidFill>
                <a:latin typeface="Times New Roman" panose="02020603050405020304" pitchFamily="18" charset="0"/>
                <a:cs typeface="DejaVu Sans" pitchFamily="34" charset="0"/>
              </a:rPr>
              <a:pPr/>
              <a:t>56</a:t>
            </a:fld>
            <a:endParaRPr lang="en-US" altLang="fi-FI" sz="1200">
              <a:solidFill>
                <a:srgbClr val="000000"/>
              </a:solidFill>
              <a:latin typeface="Times New Roman" panose="02020603050405020304" pitchFamily="18" charset="0"/>
              <a:cs typeface="DejaVu Sans" pitchFamily="34" charset="0"/>
            </a:endParaRPr>
          </a:p>
        </p:txBody>
      </p:sp>
      <p:sp>
        <p:nvSpPr>
          <p:cNvPr id="178179" name="Rectangle 1">
            <a:extLst>
              <a:ext uri="{FF2B5EF4-FFF2-40B4-BE49-F238E27FC236}">
                <a16:creationId xmlns:a16="http://schemas.microsoft.com/office/drawing/2014/main" id="{C3C2F47E-22F1-4C36-9BFE-EA932B3065C6}"/>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0" name="Rectangle 2">
            <a:extLst>
              <a:ext uri="{FF2B5EF4-FFF2-40B4-BE49-F238E27FC236}">
                <a16:creationId xmlns:a16="http://schemas.microsoft.com/office/drawing/2014/main" id="{6F3F073E-9CB8-443D-8EE6-AE5ABE561232}"/>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E3FBF090-6EC0-4552-9EA9-9DE81E3F1A50}"/>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9C764045-068D-4021-8A4A-621307DEDC4B}" type="slidenum">
              <a:rPr lang="en-US" altLang="fi-FI" sz="1200">
                <a:solidFill>
                  <a:srgbClr val="000000"/>
                </a:solidFill>
                <a:latin typeface="Times New Roman" panose="02020603050405020304" pitchFamily="18" charset="0"/>
                <a:cs typeface="DejaVu Sans" pitchFamily="34" charset="0"/>
              </a:rPr>
              <a:pPr/>
              <a:t>57</a:t>
            </a:fld>
            <a:endParaRPr lang="en-US" altLang="fi-FI" sz="1200">
              <a:solidFill>
                <a:srgbClr val="000000"/>
              </a:solidFill>
              <a:latin typeface="Times New Roman" panose="02020603050405020304" pitchFamily="18" charset="0"/>
              <a:cs typeface="DejaVu Sans" pitchFamily="34" charset="0"/>
            </a:endParaRPr>
          </a:p>
        </p:txBody>
      </p:sp>
      <p:sp>
        <p:nvSpPr>
          <p:cNvPr id="179203" name="Rectangle 1">
            <a:extLst>
              <a:ext uri="{FF2B5EF4-FFF2-40B4-BE49-F238E27FC236}">
                <a16:creationId xmlns:a16="http://schemas.microsoft.com/office/drawing/2014/main" id="{EE0E6A9E-089B-457A-AFA5-66DC6E097C7F}"/>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4" name="Rectangle 2">
            <a:extLst>
              <a:ext uri="{FF2B5EF4-FFF2-40B4-BE49-F238E27FC236}">
                <a16:creationId xmlns:a16="http://schemas.microsoft.com/office/drawing/2014/main" id="{F8653D78-87A7-49AC-A406-2756A77EA471}"/>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2E056B77-6B72-4516-A523-AD70D39AAFE7}"/>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9EEB0CA6-FF6F-42FD-A7F6-5412AC9F4E73}" type="slidenum">
              <a:rPr lang="en-US" altLang="fi-FI" sz="1200">
                <a:solidFill>
                  <a:srgbClr val="000000"/>
                </a:solidFill>
                <a:latin typeface="Times New Roman" panose="02020603050405020304" pitchFamily="18" charset="0"/>
                <a:cs typeface="DejaVu Sans" pitchFamily="34" charset="0"/>
              </a:rPr>
              <a:pPr/>
              <a:t>58</a:t>
            </a:fld>
            <a:endParaRPr lang="en-US" altLang="fi-FI" sz="1200">
              <a:solidFill>
                <a:srgbClr val="000000"/>
              </a:solidFill>
              <a:latin typeface="Times New Roman" panose="02020603050405020304" pitchFamily="18" charset="0"/>
              <a:cs typeface="DejaVu Sans" pitchFamily="34" charset="0"/>
            </a:endParaRPr>
          </a:p>
        </p:txBody>
      </p:sp>
      <p:sp>
        <p:nvSpPr>
          <p:cNvPr id="180227" name="Rectangle 1">
            <a:extLst>
              <a:ext uri="{FF2B5EF4-FFF2-40B4-BE49-F238E27FC236}">
                <a16:creationId xmlns:a16="http://schemas.microsoft.com/office/drawing/2014/main" id="{8506D8FD-8FAD-4129-9DF1-10B19BC9C83E}"/>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0228" name="Rectangle 2">
            <a:extLst>
              <a:ext uri="{FF2B5EF4-FFF2-40B4-BE49-F238E27FC236}">
                <a16:creationId xmlns:a16="http://schemas.microsoft.com/office/drawing/2014/main" id="{5102DD98-5065-4DAF-8767-0D0533B39686}"/>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B345822A-1114-4E92-A3F9-774D237A563C}"/>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EAE541EB-75E6-410A-862F-DF0854DFE7CC}" type="slidenum">
              <a:rPr lang="en-US" altLang="fi-FI" sz="1200">
                <a:solidFill>
                  <a:srgbClr val="000000"/>
                </a:solidFill>
                <a:latin typeface="Times New Roman" panose="02020603050405020304" pitchFamily="18" charset="0"/>
                <a:cs typeface="DejaVu Sans" pitchFamily="34" charset="0"/>
              </a:rPr>
              <a:pPr/>
              <a:t>59</a:t>
            </a:fld>
            <a:endParaRPr lang="en-US" altLang="fi-FI" sz="1200">
              <a:solidFill>
                <a:srgbClr val="000000"/>
              </a:solidFill>
              <a:latin typeface="Times New Roman" panose="02020603050405020304" pitchFamily="18" charset="0"/>
              <a:cs typeface="DejaVu Sans" pitchFamily="34" charset="0"/>
            </a:endParaRPr>
          </a:p>
        </p:txBody>
      </p:sp>
      <p:sp>
        <p:nvSpPr>
          <p:cNvPr id="181251" name="Rectangle 1">
            <a:extLst>
              <a:ext uri="{FF2B5EF4-FFF2-40B4-BE49-F238E27FC236}">
                <a16:creationId xmlns:a16="http://schemas.microsoft.com/office/drawing/2014/main" id="{A7A2F4CF-41C4-4CE5-B689-0ED9451978C9}"/>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2" name="Rectangle 2">
            <a:extLst>
              <a:ext uri="{FF2B5EF4-FFF2-40B4-BE49-F238E27FC236}">
                <a16:creationId xmlns:a16="http://schemas.microsoft.com/office/drawing/2014/main" id="{3DFB9389-E305-40CB-81BF-0B2707276983}"/>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A0FFB627-CC89-4317-96C0-4CEEFBD9B300}"/>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477F2244-0AAC-4B25-B08F-5C46B6A9492F}" type="slidenum">
              <a:rPr lang="en-US" altLang="fi-FI" sz="1200">
                <a:solidFill>
                  <a:srgbClr val="000000"/>
                </a:solidFill>
                <a:latin typeface="Times New Roman" panose="02020603050405020304" pitchFamily="18" charset="0"/>
                <a:cs typeface="DejaVu Sans" pitchFamily="34" charset="0"/>
              </a:rPr>
              <a:pPr/>
              <a:t>60</a:t>
            </a:fld>
            <a:endParaRPr lang="en-US" altLang="fi-FI" sz="1200">
              <a:solidFill>
                <a:srgbClr val="000000"/>
              </a:solidFill>
              <a:latin typeface="Times New Roman" panose="02020603050405020304" pitchFamily="18" charset="0"/>
              <a:cs typeface="DejaVu Sans" pitchFamily="34" charset="0"/>
            </a:endParaRPr>
          </a:p>
        </p:txBody>
      </p:sp>
      <p:sp>
        <p:nvSpPr>
          <p:cNvPr id="182275" name="Rectangle 1">
            <a:extLst>
              <a:ext uri="{FF2B5EF4-FFF2-40B4-BE49-F238E27FC236}">
                <a16:creationId xmlns:a16="http://schemas.microsoft.com/office/drawing/2014/main" id="{5D011EF6-D0F0-4C11-9AB4-764AEE66A8FA}"/>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6" name="Rectangle 2">
            <a:extLst>
              <a:ext uri="{FF2B5EF4-FFF2-40B4-BE49-F238E27FC236}">
                <a16:creationId xmlns:a16="http://schemas.microsoft.com/office/drawing/2014/main" id="{10207470-0BD4-4701-B598-BE3FF9AF35EE}"/>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89E0507C-9014-4063-B67E-5E5F636A0535}"/>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1CDB6861-8EE8-40C2-99EE-4A561E2C62E6}" type="slidenum">
              <a:rPr lang="en-US" altLang="fi-FI" sz="1200">
                <a:solidFill>
                  <a:srgbClr val="000000"/>
                </a:solidFill>
                <a:latin typeface="Times New Roman" panose="02020603050405020304" pitchFamily="18" charset="0"/>
                <a:cs typeface="DejaVu Sans" pitchFamily="34" charset="0"/>
              </a:rPr>
              <a:pPr/>
              <a:t>61</a:t>
            </a:fld>
            <a:endParaRPr lang="en-US" altLang="fi-FI" sz="1200">
              <a:solidFill>
                <a:srgbClr val="000000"/>
              </a:solidFill>
              <a:latin typeface="Times New Roman" panose="02020603050405020304" pitchFamily="18" charset="0"/>
              <a:cs typeface="DejaVu Sans" pitchFamily="34" charset="0"/>
            </a:endParaRPr>
          </a:p>
        </p:txBody>
      </p:sp>
      <p:sp>
        <p:nvSpPr>
          <p:cNvPr id="183299" name="Rectangle 1">
            <a:extLst>
              <a:ext uri="{FF2B5EF4-FFF2-40B4-BE49-F238E27FC236}">
                <a16:creationId xmlns:a16="http://schemas.microsoft.com/office/drawing/2014/main" id="{92E5FEA9-5B5C-4FA2-8A19-8706C7AF294F}"/>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300" name="Rectangle 2">
            <a:extLst>
              <a:ext uri="{FF2B5EF4-FFF2-40B4-BE49-F238E27FC236}">
                <a16:creationId xmlns:a16="http://schemas.microsoft.com/office/drawing/2014/main" id="{CB214799-7594-4B04-ADB7-7B0C6731D869}"/>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3A1E5211-9DD9-4107-A97E-4C00B48BC922}"/>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A0448B06-9519-4F64-B380-BA2DCACF677A}" type="slidenum">
              <a:rPr lang="en-US" altLang="fi-FI" sz="1200">
                <a:solidFill>
                  <a:srgbClr val="000000"/>
                </a:solidFill>
                <a:latin typeface="Times New Roman" panose="02020603050405020304" pitchFamily="18" charset="0"/>
                <a:cs typeface="DejaVu Sans" pitchFamily="34" charset="0"/>
              </a:rPr>
              <a:pPr/>
              <a:t>62</a:t>
            </a:fld>
            <a:endParaRPr lang="en-US" altLang="fi-FI" sz="1200">
              <a:solidFill>
                <a:srgbClr val="000000"/>
              </a:solidFill>
              <a:latin typeface="Times New Roman" panose="02020603050405020304" pitchFamily="18" charset="0"/>
              <a:cs typeface="DejaVu Sans" pitchFamily="34" charset="0"/>
            </a:endParaRPr>
          </a:p>
        </p:txBody>
      </p:sp>
      <p:sp>
        <p:nvSpPr>
          <p:cNvPr id="184323" name="Rectangle 1">
            <a:extLst>
              <a:ext uri="{FF2B5EF4-FFF2-40B4-BE49-F238E27FC236}">
                <a16:creationId xmlns:a16="http://schemas.microsoft.com/office/drawing/2014/main" id="{58EF915F-A740-4CEF-AEDC-3A3E7B0D87B8}"/>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4" name="Rectangle 2">
            <a:extLst>
              <a:ext uri="{FF2B5EF4-FFF2-40B4-BE49-F238E27FC236}">
                <a16:creationId xmlns:a16="http://schemas.microsoft.com/office/drawing/2014/main" id="{3ECD5214-2D38-456B-AC12-72710D43CD49}"/>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forecasts save lives during extreme weather events (hurricanes, floods).</a:t>
            </a:r>
          </a:p>
          <a:p>
            <a:r>
              <a:rPr lang="en-US" dirty="0"/>
              <a:t>Accurate short- and long-term predictions assist in resource planning for agriculture and energy sectors.</a:t>
            </a:r>
          </a:p>
        </p:txBody>
      </p:sp>
      <p:sp>
        <p:nvSpPr>
          <p:cNvPr id="4" name="Slide Number Placeholder 3"/>
          <p:cNvSpPr>
            <a:spLocks noGrp="1"/>
          </p:cNvSpPr>
          <p:nvPr>
            <p:ph type="sldNum" sz="quarter" idx="5"/>
          </p:nvPr>
        </p:nvSpPr>
        <p:spPr/>
        <p:txBody>
          <a:bodyPr/>
          <a:lstStyle/>
          <a:p>
            <a:fld id="{C76F1DCB-752E-47A5-8E79-F7928C0818C3}" type="slidenum">
              <a:rPr lang="en-US" smtClean="0"/>
              <a:t>25</a:t>
            </a:fld>
            <a:endParaRPr lang="en-US"/>
          </a:p>
        </p:txBody>
      </p:sp>
    </p:spTree>
    <p:extLst>
      <p:ext uri="{BB962C8B-B14F-4D97-AF65-F5344CB8AC3E}">
        <p14:creationId xmlns:p14="http://schemas.microsoft.com/office/powerpoint/2010/main" val="331704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C0DCBAE8-7A63-42DB-A4EF-340A41FCCF47}"/>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64389D3C-9D3D-4D5B-A520-AEE343EB1721}" type="slidenum">
              <a:rPr lang="en-US" altLang="fi-FI" sz="1200">
                <a:solidFill>
                  <a:srgbClr val="000000"/>
                </a:solidFill>
                <a:latin typeface="Times New Roman" panose="02020603050405020304" pitchFamily="18" charset="0"/>
                <a:cs typeface="DejaVu Sans" pitchFamily="34" charset="0"/>
              </a:rPr>
              <a:pPr/>
              <a:t>63</a:t>
            </a:fld>
            <a:endParaRPr lang="en-US" altLang="fi-FI" sz="1200">
              <a:solidFill>
                <a:srgbClr val="000000"/>
              </a:solidFill>
              <a:latin typeface="Times New Roman" panose="02020603050405020304" pitchFamily="18" charset="0"/>
              <a:cs typeface="DejaVu Sans" pitchFamily="34" charset="0"/>
            </a:endParaRPr>
          </a:p>
        </p:txBody>
      </p:sp>
      <p:sp>
        <p:nvSpPr>
          <p:cNvPr id="185347" name="Rectangle 1">
            <a:extLst>
              <a:ext uri="{FF2B5EF4-FFF2-40B4-BE49-F238E27FC236}">
                <a16:creationId xmlns:a16="http://schemas.microsoft.com/office/drawing/2014/main" id="{C46DA79B-C8AB-4964-BA8B-ECFEFC1291C1}"/>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8" name="Rectangle 2">
            <a:extLst>
              <a:ext uri="{FF2B5EF4-FFF2-40B4-BE49-F238E27FC236}">
                <a16:creationId xmlns:a16="http://schemas.microsoft.com/office/drawing/2014/main" id="{CCEE3E06-FE5E-47C9-ADB3-80242C7D13D5}"/>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9D7BE10F-99A2-40E7-AE55-AC96A99712F0}"/>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88C6A02D-4C11-4D0E-A1F0-E246586433E8}" type="slidenum">
              <a:rPr lang="en-US" altLang="fi-FI" sz="1200">
                <a:solidFill>
                  <a:srgbClr val="000000"/>
                </a:solidFill>
                <a:latin typeface="Times New Roman" panose="02020603050405020304" pitchFamily="18" charset="0"/>
                <a:cs typeface="DejaVu Sans" pitchFamily="34" charset="0"/>
              </a:rPr>
              <a:pPr/>
              <a:t>64</a:t>
            </a:fld>
            <a:endParaRPr lang="en-US" altLang="fi-FI" sz="1200">
              <a:solidFill>
                <a:srgbClr val="000000"/>
              </a:solidFill>
              <a:latin typeface="Times New Roman" panose="02020603050405020304" pitchFamily="18" charset="0"/>
              <a:cs typeface="DejaVu Sans" pitchFamily="34" charset="0"/>
            </a:endParaRPr>
          </a:p>
        </p:txBody>
      </p:sp>
      <p:sp>
        <p:nvSpPr>
          <p:cNvPr id="186371" name="Rectangle 1">
            <a:extLst>
              <a:ext uri="{FF2B5EF4-FFF2-40B4-BE49-F238E27FC236}">
                <a16:creationId xmlns:a16="http://schemas.microsoft.com/office/drawing/2014/main" id="{1178457B-0A4B-454C-B1DC-8E4F9941F607}"/>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2" name="Rectangle 2">
            <a:extLst>
              <a:ext uri="{FF2B5EF4-FFF2-40B4-BE49-F238E27FC236}">
                <a16:creationId xmlns:a16="http://schemas.microsoft.com/office/drawing/2014/main" id="{7BA3BED0-80B8-42EF-934D-07BF1728B69D}"/>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CCB0BB48-E291-44D7-876B-A2F342DBA67E}"/>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4FB709D1-4CBE-4025-999D-B80231C916F3}" type="slidenum">
              <a:rPr lang="en-US" altLang="fi-FI" sz="1200">
                <a:solidFill>
                  <a:srgbClr val="000000"/>
                </a:solidFill>
                <a:latin typeface="Times New Roman" panose="02020603050405020304" pitchFamily="18" charset="0"/>
                <a:cs typeface="DejaVu Sans" pitchFamily="34" charset="0"/>
              </a:rPr>
              <a:pPr/>
              <a:t>65</a:t>
            </a:fld>
            <a:endParaRPr lang="en-US" altLang="fi-FI" sz="1200">
              <a:solidFill>
                <a:srgbClr val="000000"/>
              </a:solidFill>
              <a:latin typeface="Times New Roman" panose="02020603050405020304" pitchFamily="18" charset="0"/>
              <a:cs typeface="DejaVu Sans" pitchFamily="34" charset="0"/>
            </a:endParaRPr>
          </a:p>
        </p:txBody>
      </p:sp>
      <p:sp>
        <p:nvSpPr>
          <p:cNvPr id="187395" name="Rectangle 1">
            <a:extLst>
              <a:ext uri="{FF2B5EF4-FFF2-40B4-BE49-F238E27FC236}">
                <a16:creationId xmlns:a16="http://schemas.microsoft.com/office/drawing/2014/main" id="{18718159-BE0B-45BC-BE8B-1769326BCB46}"/>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Rectangle 2">
            <a:extLst>
              <a:ext uri="{FF2B5EF4-FFF2-40B4-BE49-F238E27FC236}">
                <a16:creationId xmlns:a16="http://schemas.microsoft.com/office/drawing/2014/main" id="{B536CE3E-9AA7-4506-8E21-A9DEDA249247}"/>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0708EDD7-0DA9-428F-8171-6728829878B1}"/>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4081F78D-0212-468F-B539-19B17B7EF4E7}" type="slidenum">
              <a:rPr lang="en-US" altLang="fi-FI" sz="1200">
                <a:solidFill>
                  <a:srgbClr val="000000"/>
                </a:solidFill>
                <a:latin typeface="Times New Roman" panose="02020603050405020304" pitchFamily="18" charset="0"/>
                <a:cs typeface="DejaVu Sans" pitchFamily="34" charset="0"/>
              </a:rPr>
              <a:pPr/>
              <a:t>66</a:t>
            </a:fld>
            <a:endParaRPr lang="en-US" altLang="fi-FI" sz="1200">
              <a:solidFill>
                <a:srgbClr val="000000"/>
              </a:solidFill>
              <a:latin typeface="Times New Roman" panose="02020603050405020304" pitchFamily="18" charset="0"/>
              <a:cs typeface="DejaVu Sans" pitchFamily="34" charset="0"/>
            </a:endParaRPr>
          </a:p>
        </p:txBody>
      </p:sp>
      <p:sp>
        <p:nvSpPr>
          <p:cNvPr id="188419" name="Rectangle 1">
            <a:extLst>
              <a:ext uri="{FF2B5EF4-FFF2-40B4-BE49-F238E27FC236}">
                <a16:creationId xmlns:a16="http://schemas.microsoft.com/office/drawing/2014/main" id="{36FBC561-FB2E-4D97-B5F0-7593B5EDC4B8}"/>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8420" name="Rectangle 2">
            <a:extLst>
              <a:ext uri="{FF2B5EF4-FFF2-40B4-BE49-F238E27FC236}">
                <a16:creationId xmlns:a16="http://schemas.microsoft.com/office/drawing/2014/main" id="{D4DD8C6B-E4DC-4244-9233-6C36839F5F66}"/>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D6618058-D31F-402A-8D6E-14515A2FFFBB}"/>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B110BF96-2884-4B8D-B273-A96AB003C466}" type="slidenum">
              <a:rPr lang="en-US" altLang="fi-FI" sz="1200">
                <a:solidFill>
                  <a:srgbClr val="000000"/>
                </a:solidFill>
                <a:latin typeface="Times New Roman" panose="02020603050405020304" pitchFamily="18" charset="0"/>
                <a:cs typeface="DejaVu Sans" pitchFamily="34" charset="0"/>
              </a:rPr>
              <a:pPr/>
              <a:t>67</a:t>
            </a:fld>
            <a:endParaRPr lang="en-US" altLang="fi-FI" sz="1200">
              <a:solidFill>
                <a:srgbClr val="000000"/>
              </a:solidFill>
              <a:latin typeface="Times New Roman" panose="02020603050405020304" pitchFamily="18" charset="0"/>
              <a:cs typeface="DejaVu Sans" pitchFamily="34" charset="0"/>
            </a:endParaRPr>
          </a:p>
        </p:txBody>
      </p:sp>
      <p:sp>
        <p:nvSpPr>
          <p:cNvPr id="189443" name="Rectangle 1">
            <a:extLst>
              <a:ext uri="{FF2B5EF4-FFF2-40B4-BE49-F238E27FC236}">
                <a16:creationId xmlns:a16="http://schemas.microsoft.com/office/drawing/2014/main" id="{54292DEE-2AAC-4550-9C84-2EC3457325E0}"/>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4" name="Rectangle 2">
            <a:extLst>
              <a:ext uri="{FF2B5EF4-FFF2-40B4-BE49-F238E27FC236}">
                <a16:creationId xmlns:a16="http://schemas.microsoft.com/office/drawing/2014/main" id="{7E6531C2-FFAB-41E3-8223-BAF0334D9CBC}"/>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48D9D27C-2987-49AA-9D99-522C35E43952}"/>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1B8D8536-59B6-43D3-BF30-C007266C608F}" type="slidenum">
              <a:rPr lang="en-US" altLang="fi-FI" sz="1200">
                <a:solidFill>
                  <a:srgbClr val="000000"/>
                </a:solidFill>
                <a:latin typeface="Times New Roman" panose="02020603050405020304" pitchFamily="18" charset="0"/>
                <a:cs typeface="DejaVu Sans" pitchFamily="34" charset="0"/>
              </a:rPr>
              <a:pPr/>
              <a:t>68</a:t>
            </a:fld>
            <a:endParaRPr lang="en-US" altLang="fi-FI" sz="1200">
              <a:solidFill>
                <a:srgbClr val="000000"/>
              </a:solidFill>
              <a:latin typeface="Times New Roman" panose="02020603050405020304" pitchFamily="18" charset="0"/>
              <a:cs typeface="DejaVu Sans" pitchFamily="34" charset="0"/>
            </a:endParaRPr>
          </a:p>
        </p:txBody>
      </p:sp>
      <p:sp>
        <p:nvSpPr>
          <p:cNvPr id="190467" name="Rectangle 1">
            <a:extLst>
              <a:ext uri="{FF2B5EF4-FFF2-40B4-BE49-F238E27FC236}">
                <a16:creationId xmlns:a16="http://schemas.microsoft.com/office/drawing/2014/main" id="{16B78894-0054-4D76-AE2C-8028C5156412}"/>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0468" name="Rectangle 2">
            <a:extLst>
              <a:ext uri="{FF2B5EF4-FFF2-40B4-BE49-F238E27FC236}">
                <a16:creationId xmlns:a16="http://schemas.microsoft.com/office/drawing/2014/main" id="{D9F4243D-5718-48F9-A562-6CF1F7BAAA7C}"/>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42FF60F9-61B6-43D3-B09E-2BEBCA680BF1}"/>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30569972-8F39-49B1-9D2A-A3B9AD88A5C8}" type="slidenum">
              <a:rPr lang="en-US" altLang="fi-FI" sz="1200">
                <a:solidFill>
                  <a:srgbClr val="000000"/>
                </a:solidFill>
                <a:latin typeface="Times New Roman" panose="02020603050405020304" pitchFamily="18" charset="0"/>
                <a:cs typeface="DejaVu Sans" pitchFamily="34" charset="0"/>
              </a:rPr>
              <a:pPr/>
              <a:t>44</a:t>
            </a:fld>
            <a:endParaRPr lang="en-US" altLang="fi-FI" sz="1200">
              <a:solidFill>
                <a:srgbClr val="000000"/>
              </a:solidFill>
              <a:latin typeface="Times New Roman" panose="02020603050405020304" pitchFamily="18" charset="0"/>
              <a:cs typeface="DejaVu Sans" pitchFamily="34" charset="0"/>
            </a:endParaRPr>
          </a:p>
        </p:txBody>
      </p:sp>
      <p:sp>
        <p:nvSpPr>
          <p:cNvPr id="161795" name="Rectangle 1">
            <a:extLst>
              <a:ext uri="{FF2B5EF4-FFF2-40B4-BE49-F238E27FC236}">
                <a16:creationId xmlns:a16="http://schemas.microsoft.com/office/drawing/2014/main" id="{2DF153CD-E908-4000-848B-A6B242EAFFB4}"/>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6" name="Rectangle 2">
            <a:extLst>
              <a:ext uri="{FF2B5EF4-FFF2-40B4-BE49-F238E27FC236}">
                <a16:creationId xmlns:a16="http://schemas.microsoft.com/office/drawing/2014/main" id="{4BFFAE2B-52FB-4DE2-88AD-B0494C4E77FC}"/>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B8402EB4-AB2C-4FD5-B92A-D8506481D98B}"/>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AF1A531E-2AFA-40B7-BDD9-DA3D7E30E724}" type="slidenum">
              <a:rPr lang="en-US" altLang="fi-FI" sz="1200">
                <a:solidFill>
                  <a:srgbClr val="000000"/>
                </a:solidFill>
                <a:latin typeface="Times New Roman" panose="02020603050405020304" pitchFamily="18" charset="0"/>
                <a:cs typeface="DejaVu Sans" pitchFamily="34" charset="0"/>
              </a:rPr>
              <a:pPr/>
              <a:t>45</a:t>
            </a:fld>
            <a:endParaRPr lang="en-US" altLang="fi-FI" sz="1200">
              <a:solidFill>
                <a:srgbClr val="000000"/>
              </a:solidFill>
              <a:latin typeface="Times New Roman" panose="02020603050405020304" pitchFamily="18" charset="0"/>
              <a:cs typeface="DejaVu Sans" pitchFamily="34" charset="0"/>
            </a:endParaRPr>
          </a:p>
        </p:txBody>
      </p:sp>
      <p:sp>
        <p:nvSpPr>
          <p:cNvPr id="162819" name="Rectangle 1">
            <a:extLst>
              <a:ext uri="{FF2B5EF4-FFF2-40B4-BE49-F238E27FC236}">
                <a16:creationId xmlns:a16="http://schemas.microsoft.com/office/drawing/2014/main" id="{95512717-0C42-4FB2-95CC-5FF78C8581BE}"/>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0" name="Rectangle 2">
            <a:extLst>
              <a:ext uri="{FF2B5EF4-FFF2-40B4-BE49-F238E27FC236}">
                <a16:creationId xmlns:a16="http://schemas.microsoft.com/office/drawing/2014/main" id="{3A7BBD06-4095-4DF4-9EC9-26DD9027D892}"/>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AAE562B6-0E0C-4F12-B36F-10670A1D668E}"/>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91393115-F10F-40E5-A95F-9BE2488CA6F4}" type="slidenum">
              <a:rPr lang="en-US" altLang="fi-FI" sz="1200">
                <a:solidFill>
                  <a:srgbClr val="000000"/>
                </a:solidFill>
                <a:latin typeface="Times New Roman" panose="02020603050405020304" pitchFamily="18" charset="0"/>
                <a:cs typeface="DejaVu Sans" pitchFamily="34" charset="0"/>
              </a:rPr>
              <a:pPr/>
              <a:t>46</a:t>
            </a:fld>
            <a:endParaRPr lang="en-US" altLang="fi-FI" sz="1200">
              <a:solidFill>
                <a:srgbClr val="000000"/>
              </a:solidFill>
              <a:latin typeface="Times New Roman" panose="02020603050405020304" pitchFamily="18" charset="0"/>
              <a:cs typeface="DejaVu Sans" pitchFamily="34" charset="0"/>
            </a:endParaRPr>
          </a:p>
        </p:txBody>
      </p:sp>
      <p:sp>
        <p:nvSpPr>
          <p:cNvPr id="163843" name="Rectangle 1">
            <a:extLst>
              <a:ext uri="{FF2B5EF4-FFF2-40B4-BE49-F238E27FC236}">
                <a16:creationId xmlns:a16="http://schemas.microsoft.com/office/drawing/2014/main" id="{A123372F-5FFB-4491-BA42-001D3E466C7F}"/>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4" name="Rectangle 2">
            <a:extLst>
              <a:ext uri="{FF2B5EF4-FFF2-40B4-BE49-F238E27FC236}">
                <a16:creationId xmlns:a16="http://schemas.microsoft.com/office/drawing/2014/main" id="{2DB74F3D-A66E-4335-B29A-38BDD1D4E77C}"/>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1ED0E92C-4F2F-4262-A999-C6959D17E4D9}"/>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B1961C50-1599-4039-9D09-14F870050626}" type="slidenum">
              <a:rPr lang="en-US" altLang="fi-FI" sz="1200">
                <a:solidFill>
                  <a:srgbClr val="000000"/>
                </a:solidFill>
                <a:latin typeface="Times New Roman" panose="02020603050405020304" pitchFamily="18" charset="0"/>
                <a:cs typeface="DejaVu Sans" pitchFamily="34" charset="0"/>
              </a:rPr>
              <a:pPr/>
              <a:t>47</a:t>
            </a:fld>
            <a:endParaRPr lang="en-US" altLang="fi-FI" sz="1200">
              <a:solidFill>
                <a:srgbClr val="000000"/>
              </a:solidFill>
              <a:latin typeface="Times New Roman" panose="02020603050405020304" pitchFamily="18" charset="0"/>
              <a:cs typeface="DejaVu Sans" pitchFamily="34" charset="0"/>
            </a:endParaRPr>
          </a:p>
        </p:txBody>
      </p:sp>
      <p:sp>
        <p:nvSpPr>
          <p:cNvPr id="164867" name="Rectangle 1">
            <a:extLst>
              <a:ext uri="{FF2B5EF4-FFF2-40B4-BE49-F238E27FC236}">
                <a16:creationId xmlns:a16="http://schemas.microsoft.com/office/drawing/2014/main" id="{1BD0EEB5-43CE-4476-A820-51A01C349C34}"/>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68" name="Rectangle 2">
            <a:extLst>
              <a:ext uri="{FF2B5EF4-FFF2-40B4-BE49-F238E27FC236}">
                <a16:creationId xmlns:a16="http://schemas.microsoft.com/office/drawing/2014/main" id="{1FC9F4BF-8779-44CC-9377-7BA4AEA5E4EE}"/>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6F420C2C-438A-4440-A9A6-261A765B8F5D}"/>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DF099A4A-01E7-440C-B7D7-326E3A713A2A}" type="slidenum">
              <a:rPr lang="en-US" altLang="fi-FI" sz="1200">
                <a:solidFill>
                  <a:srgbClr val="000000"/>
                </a:solidFill>
                <a:latin typeface="Times New Roman" panose="02020603050405020304" pitchFamily="18" charset="0"/>
                <a:cs typeface="DejaVu Sans" pitchFamily="34" charset="0"/>
              </a:rPr>
              <a:pPr/>
              <a:t>48</a:t>
            </a:fld>
            <a:endParaRPr lang="en-US" altLang="fi-FI" sz="1200">
              <a:solidFill>
                <a:srgbClr val="000000"/>
              </a:solidFill>
              <a:latin typeface="Times New Roman" panose="02020603050405020304" pitchFamily="18" charset="0"/>
              <a:cs typeface="DejaVu Sans" pitchFamily="34" charset="0"/>
            </a:endParaRPr>
          </a:p>
        </p:txBody>
      </p:sp>
      <p:sp>
        <p:nvSpPr>
          <p:cNvPr id="165891" name="Rectangle 1">
            <a:extLst>
              <a:ext uri="{FF2B5EF4-FFF2-40B4-BE49-F238E27FC236}">
                <a16:creationId xmlns:a16="http://schemas.microsoft.com/office/drawing/2014/main" id="{FBD4E39A-7B78-46A0-96E8-C24A17E08EDC}"/>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2" name="Rectangle 2">
            <a:extLst>
              <a:ext uri="{FF2B5EF4-FFF2-40B4-BE49-F238E27FC236}">
                <a16:creationId xmlns:a16="http://schemas.microsoft.com/office/drawing/2014/main" id="{F7AD0E5D-F3CA-4E7B-B0BD-BEEF1D267400}"/>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DF55456F-9135-4778-82AC-F3807B76CE45}"/>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EA2AD89E-0206-4A5E-9690-A4A7A012DC8F}" type="slidenum">
              <a:rPr lang="en-US" altLang="fi-FI" sz="1200">
                <a:solidFill>
                  <a:srgbClr val="000000"/>
                </a:solidFill>
                <a:latin typeface="Times New Roman" panose="02020603050405020304" pitchFamily="18" charset="0"/>
                <a:cs typeface="DejaVu Sans" pitchFamily="34" charset="0"/>
              </a:rPr>
              <a:pPr/>
              <a:t>49</a:t>
            </a:fld>
            <a:endParaRPr lang="en-US" altLang="fi-FI" sz="1200">
              <a:solidFill>
                <a:srgbClr val="000000"/>
              </a:solidFill>
              <a:latin typeface="Times New Roman" panose="02020603050405020304" pitchFamily="18" charset="0"/>
              <a:cs typeface="DejaVu Sans" pitchFamily="34" charset="0"/>
            </a:endParaRPr>
          </a:p>
        </p:txBody>
      </p:sp>
      <p:sp>
        <p:nvSpPr>
          <p:cNvPr id="166915" name="Rectangle 1">
            <a:extLst>
              <a:ext uri="{FF2B5EF4-FFF2-40B4-BE49-F238E27FC236}">
                <a16:creationId xmlns:a16="http://schemas.microsoft.com/office/drawing/2014/main" id="{23BBB665-6DFF-4907-A2EC-DC427CA845E5}"/>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6916" name="Rectangle 2">
            <a:extLst>
              <a:ext uri="{FF2B5EF4-FFF2-40B4-BE49-F238E27FC236}">
                <a16:creationId xmlns:a16="http://schemas.microsoft.com/office/drawing/2014/main" id="{4967F671-59AD-44B2-BC16-706C7CEF5A9F}"/>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444369AF-97DA-4392-AC5F-164A1214F32E}"/>
              </a:ext>
            </a:extLst>
          </p:cNvPr>
          <p:cNvSpPr>
            <a:spLocks noGrp="1" noChangeArrowheads="1"/>
          </p:cNvSpPr>
          <p:nvPr>
            <p:ph type="sldNum" sz="quarter"/>
          </p:nvPr>
        </p:nvSpPr>
        <p:spPr>
          <a:noFill/>
        </p:spPr>
        <p:txBody>
          <a:bodyPr/>
          <a:lstStyle>
            <a:lvl1pPr>
              <a:tabLst>
                <a:tab pos="723900" algn="l"/>
                <a:tab pos="1447800" algn="l"/>
                <a:tab pos="2171700" algn="l"/>
                <a:tab pos="2895600" algn="l"/>
              </a:tabLst>
              <a:defRPr sz="2000">
                <a:solidFill>
                  <a:schemeClr val="bg1"/>
                </a:solidFill>
                <a:latin typeface="Arial" panose="020B0604020202020204" pitchFamily="34" charset="0"/>
                <a:cs typeface="Droid Sans" charset="0"/>
              </a:defRPr>
            </a:lvl1pPr>
            <a:lvl2pPr>
              <a:tabLst>
                <a:tab pos="723900" algn="l"/>
                <a:tab pos="1447800" algn="l"/>
                <a:tab pos="2171700" algn="l"/>
                <a:tab pos="2895600" algn="l"/>
              </a:tabLst>
              <a:defRPr sz="2000">
                <a:solidFill>
                  <a:schemeClr val="bg1"/>
                </a:solidFill>
                <a:latin typeface="Arial" panose="020B0604020202020204" pitchFamily="34" charset="0"/>
                <a:cs typeface="Droid Sans" charset="0"/>
              </a:defRPr>
            </a:lvl2pPr>
            <a:lvl3pPr>
              <a:tabLst>
                <a:tab pos="723900" algn="l"/>
                <a:tab pos="1447800" algn="l"/>
                <a:tab pos="2171700" algn="l"/>
                <a:tab pos="2895600" algn="l"/>
              </a:tabLst>
              <a:defRPr sz="2000">
                <a:solidFill>
                  <a:schemeClr val="bg1"/>
                </a:solidFill>
                <a:latin typeface="Arial" panose="020B0604020202020204" pitchFamily="34" charset="0"/>
                <a:cs typeface="Droid Sans" charset="0"/>
              </a:defRPr>
            </a:lvl3pPr>
            <a:lvl4pPr>
              <a:tabLst>
                <a:tab pos="723900" algn="l"/>
                <a:tab pos="1447800" algn="l"/>
                <a:tab pos="2171700" algn="l"/>
                <a:tab pos="2895600" algn="l"/>
              </a:tabLst>
              <a:defRPr sz="2000">
                <a:solidFill>
                  <a:schemeClr val="bg1"/>
                </a:solidFill>
                <a:latin typeface="Arial" panose="020B0604020202020204" pitchFamily="34" charset="0"/>
                <a:cs typeface="Droid Sans" charset="0"/>
              </a:defRPr>
            </a:lvl4pPr>
            <a:lvl5pPr>
              <a:tabLst>
                <a:tab pos="723900" algn="l"/>
                <a:tab pos="1447800" algn="l"/>
                <a:tab pos="2171700" algn="l"/>
                <a:tab pos="289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000">
                <a:solidFill>
                  <a:schemeClr val="bg1"/>
                </a:solidFill>
                <a:latin typeface="Arial" panose="020B0604020202020204" pitchFamily="34" charset="0"/>
                <a:cs typeface="Droid Sans" charset="0"/>
              </a:defRPr>
            </a:lvl9pPr>
          </a:lstStyle>
          <a:p>
            <a:fld id="{8D81166C-E7DB-4911-9042-45FD4AFBFF59}" type="slidenum">
              <a:rPr lang="en-US" altLang="fi-FI" sz="1200">
                <a:solidFill>
                  <a:srgbClr val="000000"/>
                </a:solidFill>
                <a:latin typeface="Times New Roman" panose="02020603050405020304" pitchFamily="18" charset="0"/>
                <a:cs typeface="DejaVu Sans" pitchFamily="34" charset="0"/>
              </a:rPr>
              <a:pPr/>
              <a:t>50</a:t>
            </a:fld>
            <a:endParaRPr lang="en-US" altLang="fi-FI" sz="1200">
              <a:solidFill>
                <a:srgbClr val="000000"/>
              </a:solidFill>
              <a:latin typeface="Times New Roman" panose="02020603050405020304" pitchFamily="18" charset="0"/>
              <a:cs typeface="DejaVu Sans" pitchFamily="34" charset="0"/>
            </a:endParaRPr>
          </a:p>
        </p:txBody>
      </p:sp>
      <p:sp>
        <p:nvSpPr>
          <p:cNvPr id="167939" name="Rectangle 1">
            <a:extLst>
              <a:ext uri="{FF2B5EF4-FFF2-40B4-BE49-F238E27FC236}">
                <a16:creationId xmlns:a16="http://schemas.microsoft.com/office/drawing/2014/main" id="{2334855A-E2FF-4A53-976D-A648ADE168D9}"/>
              </a:ext>
            </a:extLst>
          </p:cNvPr>
          <p:cNvSpPr>
            <a:spLocks noGrp="1" noRot="1" noChangeAspect="1" noChangeArrowheads="1" noTextEdit="1"/>
          </p:cNvSpPr>
          <p:nvPr>
            <p:ph type="sldImg"/>
          </p:nvPr>
        </p:nvSpPr>
        <p:spPr>
          <a:xfrm>
            <a:off x="917575" y="742950"/>
            <a:ext cx="4962525" cy="37226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0" name="Rectangle 2">
            <a:extLst>
              <a:ext uri="{FF2B5EF4-FFF2-40B4-BE49-F238E27FC236}">
                <a16:creationId xmlns:a16="http://schemas.microsoft.com/office/drawing/2014/main" id="{AECCA962-6BFF-4B98-941C-6EC1428591C4}"/>
              </a:ext>
            </a:extLst>
          </p:cNvPr>
          <p:cNvSpPr>
            <a:spLocks noGrp="1" noChangeArrowheads="1"/>
          </p:cNvSpPr>
          <p:nvPr>
            <p:ph type="body" idx="1"/>
          </p:nvPr>
        </p:nvSpPr>
        <p:spPr>
          <a:xfrm>
            <a:off x="679450" y="4714875"/>
            <a:ext cx="5438775" cy="44688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8"/>
          <p:cNvGrpSpPr/>
          <p:nvPr/>
        </p:nvGrpSpPr>
        <p:grpSpPr bwMode="auto">
          <a:xfrm>
            <a:off x="0" y="6570663"/>
            <a:ext cx="9144000" cy="287337"/>
            <a:chOff x="0" y="6477000"/>
            <a:chExt cx="9906000" cy="360000"/>
          </a:xfrm>
        </p:grpSpPr>
        <p:sp>
          <p:nvSpPr>
            <p:cNvPr id="5" name="Rectangle 4"/>
            <p:cNvSpPr/>
            <p:nvPr/>
          </p:nvSpPr>
          <p:spPr>
            <a:xfrm>
              <a:off x="0" y="6477000"/>
              <a:ext cx="2051712"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6" name="Rectangle 5"/>
            <p:cNvSpPr/>
            <p:nvPr/>
          </p:nvSpPr>
          <p:spPr>
            <a:xfrm>
              <a:off x="4043231" y="6477000"/>
              <a:ext cx="5862769"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7" name="Rectangle 6"/>
            <p:cNvSpPr/>
            <p:nvPr/>
          </p:nvSpPr>
          <p:spPr>
            <a:xfrm>
              <a:off x="2067190" y="6477000"/>
              <a:ext cx="1950244"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grpSp>
      <p:sp>
        <p:nvSpPr>
          <p:cNvPr id="8" name="Slide Number Placeholder 5"/>
          <p:cNvSpPr txBox="1"/>
          <p:nvPr/>
        </p:nvSpPr>
        <p:spPr>
          <a:xfrm>
            <a:off x="6804025" y="6553200"/>
            <a:ext cx="2311400" cy="323850"/>
          </a:xfrm>
          <a:prstGeom prst="rect">
            <a:avLst/>
          </a:prstGeom>
        </p:spPr>
        <p:txBody>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fld id="{DA44BCAC-4C84-3344-9F90-DA30AEB7B93B}" type="slidenum">
              <a:rPr lang="en-US" b="1">
                <a:solidFill>
                  <a:schemeClr val="bg1"/>
                </a:solidFill>
                <a:effectLst>
                  <a:outerShdw blurRad="38100" dist="38100" dir="2700000" algn="tl">
                    <a:srgbClr val="DDDDDD"/>
                  </a:outerShdw>
                </a:effectLst>
                <a:latin typeface="Calibri" panose="020F0502020204030204" charset="0"/>
              </a:rPr>
              <a:t>‹#›</a:t>
            </a:fld>
            <a:endParaRPr lang="en-US" b="1">
              <a:solidFill>
                <a:schemeClr val="bg1"/>
              </a:solidFill>
              <a:effectLst>
                <a:outerShdw blurRad="38100" dist="38100" dir="2700000" algn="tl">
                  <a:srgbClr val="DDDDDD"/>
                </a:outerShdw>
              </a:effectLst>
              <a:latin typeface="Calibri" panose="020F0502020204030204" charset="0"/>
            </a:endParaRPr>
          </a:p>
        </p:txBody>
      </p:sp>
      <p:grpSp>
        <p:nvGrpSpPr>
          <p:cNvPr id="9" name="Group 18"/>
          <p:cNvGrpSpPr/>
          <p:nvPr/>
        </p:nvGrpSpPr>
        <p:grpSpPr bwMode="auto">
          <a:xfrm>
            <a:off x="3932238" y="304800"/>
            <a:ext cx="1198562" cy="1235075"/>
            <a:chOff x="8497243" y="134778"/>
            <a:chExt cx="1258887" cy="1296154"/>
          </a:xfrm>
        </p:grpSpPr>
        <p:sp>
          <p:nvSpPr>
            <p:cNvPr id="10" name="Text Box 14"/>
            <p:cNvSpPr txBox="1">
              <a:spLocks noChangeArrowheads="1"/>
            </p:cNvSpPr>
            <p:nvPr/>
          </p:nvSpPr>
          <p:spPr bwMode="auto">
            <a:xfrm>
              <a:off x="8497243" y="981110"/>
              <a:ext cx="1258887" cy="449822"/>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1600" b="1">
                  <a:solidFill>
                    <a:srgbClr val="0D0D0D"/>
                  </a:solidFill>
                  <a:effectLst>
                    <a:outerShdw blurRad="38100" dist="38100" dir="2700000" algn="tl">
                      <a:srgbClr val="DDDDDD"/>
                    </a:outerShdw>
                  </a:effectLst>
                  <a:latin typeface="Calibri" panose="020F0502020204030204" charset="0"/>
                </a:rPr>
                <a:t>BMKG</a:t>
              </a:r>
            </a:p>
          </p:txBody>
        </p:sp>
        <p:pic>
          <p:nvPicPr>
            <p:cNvPr id="11" name="Picture 16" descr="logo_bmg_3D"/>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94099" y="134778"/>
              <a:ext cx="896485" cy="8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0" y="1947425"/>
            <a:ext cx="9115648" cy="1225893"/>
          </a:xfrm>
          <a:solidFill>
            <a:srgbClr val="002060"/>
          </a:solidFill>
        </p:spPr>
        <p:txBody>
          <a:bodyPr/>
          <a:lstStyle>
            <a:lvl1pPr>
              <a:defRPr sz="3200" b="1" cap="all" baseline="0">
                <a:solidFill>
                  <a:schemeClr val="bg1"/>
                </a:solidFill>
                <a:effectLst>
                  <a:outerShdw blurRad="38100" dist="38100" dir="2700000" algn="tl">
                    <a:srgbClr val="000000">
                      <a:alpha val="43137"/>
                    </a:srgbClr>
                  </a:outerShdw>
                </a:effectLst>
              </a:defRPr>
            </a:lvl1pPr>
          </a:lstStyle>
          <a:p>
            <a:r>
              <a:rPr lang="en-US"/>
              <a:t>Click to edit Master title style</a:t>
            </a:r>
            <a:endParaRPr lang="id-ID"/>
          </a:p>
        </p:txBody>
      </p:sp>
      <p:sp>
        <p:nvSpPr>
          <p:cNvPr id="3" name="Subtitle 2"/>
          <p:cNvSpPr>
            <a:spLocks noGrp="1"/>
          </p:cNvSpPr>
          <p:nvPr>
            <p:ph type="subTitle" idx="1"/>
          </p:nvPr>
        </p:nvSpPr>
        <p:spPr>
          <a:xfrm>
            <a:off x="1331640" y="3573016"/>
            <a:ext cx="6400800" cy="1752600"/>
          </a:xfrm>
        </p:spPr>
        <p:txBody>
          <a:bodyPr/>
          <a:lstStyle>
            <a:lvl1pPr marL="0" indent="0" algn="ctr">
              <a:buNone/>
              <a:defRPr>
                <a:solidFill>
                  <a:schemeClr val="tx1">
                    <a:tint val="7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B1E2ECE2-1563-6540-95D1-430DFD067293}" type="datetimeFigureOut">
              <a:rPr lang="en-US"/>
              <a:t>9/13/24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07827809-1120-294F-848F-5716CFE26171}"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B87CF882-7AFF-1A4D-AF7A-7871406B8BB6}" type="datetimeFigureOut">
              <a:rPr lang="en-US"/>
              <a:t>9/13/24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BEF41AD3-E3FA-3D47-A3E1-0C3F782BBBBA}"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47425"/>
            <a:ext cx="9115648" cy="1225893"/>
          </a:xfrm>
          <a:solidFill>
            <a:srgbClr val="002060"/>
          </a:solidFill>
        </p:spPr>
        <p:txBody>
          <a:bodyPr>
            <a:normAutofit/>
          </a:bodyPr>
          <a:lstStyle>
            <a:lvl1pPr>
              <a:defRPr sz="3200" b="1" cap="all" baseline="0">
                <a:solidFill>
                  <a:schemeClr val="bg1"/>
                </a:solidFill>
                <a:effectLst>
                  <a:outerShdw blurRad="38100" dist="38100" dir="2700000" algn="tl">
                    <a:srgbClr val="000000">
                      <a:alpha val="43137"/>
                    </a:srgbClr>
                  </a:outerShdw>
                </a:effectLst>
              </a:defRPr>
            </a:lvl1pPr>
          </a:lstStyle>
          <a:p>
            <a:r>
              <a:rPr lang="en-US"/>
              <a:t>Click to edit Master title style</a:t>
            </a:r>
            <a:endParaRPr lang="id-ID"/>
          </a:p>
        </p:txBody>
      </p:sp>
      <p:sp>
        <p:nvSpPr>
          <p:cNvPr id="3" name="Subtitle 2"/>
          <p:cNvSpPr>
            <a:spLocks noGrp="1"/>
          </p:cNvSpPr>
          <p:nvPr>
            <p:ph type="subTitle" idx="1"/>
          </p:nvPr>
        </p:nvSpPr>
        <p:spPr>
          <a:xfrm>
            <a:off x="1331640" y="3573016"/>
            <a:ext cx="6400800" cy="1752600"/>
          </a:xfrm>
        </p:spPr>
        <p:txBody>
          <a:bodyPr/>
          <a:lstStyle>
            <a:lvl1pPr marL="0" indent="0" algn="ctr">
              <a:buNone/>
              <a:defRPr>
                <a:solidFill>
                  <a:schemeClr val="tx1">
                    <a:tint val="7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id-ID" dirty="0"/>
          </a:p>
        </p:txBody>
      </p:sp>
      <p:grpSp>
        <p:nvGrpSpPr>
          <p:cNvPr id="17" name="Group 16"/>
          <p:cNvGrpSpPr/>
          <p:nvPr userDrawn="1"/>
        </p:nvGrpSpPr>
        <p:grpSpPr>
          <a:xfrm>
            <a:off x="0" y="6570000"/>
            <a:ext cx="9144000" cy="288000"/>
            <a:chOff x="0" y="6477000"/>
            <a:chExt cx="9906000" cy="360000"/>
          </a:xfrm>
        </p:grpSpPr>
        <p:sp>
          <p:nvSpPr>
            <p:cNvPr id="18" name="Rectangle 17"/>
            <p:cNvSpPr/>
            <p:nvPr userDrawn="1"/>
          </p:nvSpPr>
          <p:spPr>
            <a:xfrm>
              <a:off x="0" y="6477000"/>
              <a:ext cx="2052000"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userDrawn="1"/>
          </p:nvSpPr>
          <p:spPr>
            <a:xfrm>
              <a:off x="4044000" y="6477000"/>
              <a:ext cx="5862000"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userDrawn="1"/>
          </p:nvSpPr>
          <p:spPr>
            <a:xfrm>
              <a:off x="2066896" y="6477000"/>
              <a:ext cx="1950000"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1" name="Slide Number Placeholder 5"/>
          <p:cNvSpPr txBox="1"/>
          <p:nvPr userDrawn="1"/>
        </p:nvSpPr>
        <p:spPr>
          <a:xfrm>
            <a:off x="6804248" y="6553200"/>
            <a:ext cx="2311400" cy="324000"/>
          </a:xfrm>
          <a:prstGeom prst="rect">
            <a:avLst/>
          </a:prstGeom>
        </p:spPr>
        <p:txBody>
          <a:bodyPr/>
          <a:lstStyle>
            <a:lvl1pPr>
              <a:defRPr b="1">
                <a:effectLst>
                  <a:outerShdw blurRad="38100" dist="38100" dir="2700000" algn="tl">
                    <a:srgbClr val="000000">
                      <a:alpha val="43137"/>
                    </a:srgbClr>
                  </a:outerShdw>
                </a:effectLst>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F527-B529-4D21-A258-7C4FE54D0D86}" type="slidenum">
              <a:rPr kumimoji="0" lang="en-US" sz="18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a:t>
            </a:fld>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endParaRPr>
          </a:p>
        </p:txBody>
      </p:sp>
      <p:grpSp>
        <p:nvGrpSpPr>
          <p:cNvPr id="22" name="Group 21"/>
          <p:cNvGrpSpPr/>
          <p:nvPr userDrawn="1"/>
        </p:nvGrpSpPr>
        <p:grpSpPr bwMode="auto">
          <a:xfrm>
            <a:off x="3932784" y="304800"/>
            <a:ext cx="1198512" cy="1235434"/>
            <a:chOff x="8497243" y="134778"/>
            <a:chExt cx="1258887" cy="1296154"/>
          </a:xfrm>
        </p:grpSpPr>
        <p:sp>
          <p:nvSpPr>
            <p:cNvPr id="23" name="Text Box 14"/>
            <p:cNvSpPr txBox="1">
              <a:spLocks noChangeArrowheads="1"/>
            </p:cNvSpPr>
            <p:nvPr/>
          </p:nvSpPr>
          <p:spPr bwMode="auto">
            <a:xfrm>
              <a:off x="8497243" y="981325"/>
              <a:ext cx="1258887" cy="449607"/>
            </a:xfrm>
            <a:prstGeom prst="rect">
              <a:avLst/>
            </a:prstGeom>
            <a:noFill/>
            <a:ln w="9525">
              <a:noFill/>
              <a:miter lim="800000"/>
            </a:ln>
          </p:spPr>
          <p:txBody>
            <a:bodyPr>
              <a:spAutoFit/>
            </a:bodyPr>
            <a:lstStyle/>
            <a:p>
              <a:pPr algn="ctr" fontAlgn="auto">
                <a:spcBef>
                  <a:spcPts val="0"/>
                </a:spcBef>
                <a:spcAft>
                  <a:spcPts val="0"/>
                </a:spcAft>
              </a:pPr>
              <a:r>
                <a:rPr lang="en-US" sz="1600" b="1" dirty="0">
                  <a:solidFill>
                    <a:prstClr val="black">
                      <a:lumMod val="95000"/>
                      <a:lumOff val="5000"/>
                    </a:prstClr>
                  </a:solidFill>
                  <a:effectLst>
                    <a:outerShdw blurRad="38100" dist="38100" dir="2700000" algn="tl">
                      <a:srgbClr val="000000">
                        <a:alpha val="43137"/>
                      </a:srgbClr>
                    </a:outerShdw>
                  </a:effectLst>
                  <a:latin typeface="Calibri" panose="020F0502020204030204"/>
                  <a:cs typeface="+mn-cs"/>
                </a:rPr>
                <a:t>BMKG</a:t>
              </a:r>
            </a:p>
          </p:txBody>
        </p:sp>
        <p:pic>
          <p:nvPicPr>
            <p:cNvPr id="24" name="Picture 16" descr="logo_bmg_3D"/>
            <p:cNvPicPr>
              <a:picLocks noChangeAspect="1" noChangeArrowheads="1"/>
            </p:cNvPicPr>
            <p:nvPr/>
          </p:nvPicPr>
          <p:blipFill>
            <a:blip r:embed="rId2" cstate="print"/>
            <a:srcRect/>
            <a:stretch>
              <a:fillRect/>
            </a:stretch>
          </p:blipFill>
          <p:spPr bwMode="auto">
            <a:xfrm>
              <a:off x="8694099" y="134778"/>
              <a:ext cx="896485" cy="876812"/>
            </a:xfrm>
            <a:prstGeom prst="rect">
              <a:avLst/>
            </a:prstGeom>
            <a:noFill/>
            <a:ln w="9525">
              <a:noFill/>
              <a:miter lim="800000"/>
              <a:headEnd/>
              <a:tailEnd/>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492" y="249377"/>
            <a:ext cx="7488009" cy="778098"/>
          </a:xfrm>
          <a:solidFill>
            <a:srgbClr val="002060"/>
          </a:solidFill>
        </p:spPr>
        <p:txBody>
          <a:bodyPr>
            <a:noAutofit/>
          </a:bodyPr>
          <a:lstStyle>
            <a:lvl1pPr>
              <a:defRPr sz="2800">
                <a:solidFill>
                  <a:schemeClr val="bg1"/>
                </a:solidFill>
              </a:defRPr>
            </a:lvl1pPr>
          </a:lstStyle>
          <a:p>
            <a:r>
              <a:rPr lang="en-US" dirty="0"/>
              <a:t>Click to edit Master title style</a:t>
            </a:r>
            <a:endParaRPr lang="id-ID" dirty="0"/>
          </a:p>
        </p:txBody>
      </p:sp>
      <p:sp>
        <p:nvSpPr>
          <p:cNvPr id="3" name="Content Placeholder 2"/>
          <p:cNvSpPr>
            <a:spLocks noGrp="1"/>
          </p:cNvSpPr>
          <p:nvPr>
            <p:ph idx="1"/>
          </p:nvPr>
        </p:nvSpPr>
        <p:spPr>
          <a:xfrm>
            <a:off x="251519" y="1379952"/>
            <a:ext cx="8640960" cy="500137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grpSp>
        <p:nvGrpSpPr>
          <p:cNvPr id="12" name="Group 11"/>
          <p:cNvGrpSpPr/>
          <p:nvPr userDrawn="1"/>
        </p:nvGrpSpPr>
        <p:grpSpPr bwMode="auto">
          <a:xfrm>
            <a:off x="75928" y="220749"/>
            <a:ext cx="967680" cy="976003"/>
            <a:chOff x="8497243" y="134778"/>
            <a:chExt cx="1258887" cy="1296154"/>
          </a:xfrm>
        </p:grpSpPr>
        <p:sp>
          <p:nvSpPr>
            <p:cNvPr id="13" name="Text Box 14"/>
            <p:cNvSpPr txBox="1">
              <a:spLocks noChangeArrowheads="1"/>
            </p:cNvSpPr>
            <p:nvPr/>
          </p:nvSpPr>
          <p:spPr bwMode="auto">
            <a:xfrm>
              <a:off x="8497243" y="981325"/>
              <a:ext cx="1258887" cy="449607"/>
            </a:xfrm>
            <a:prstGeom prst="rect">
              <a:avLst/>
            </a:prstGeom>
            <a:noFill/>
            <a:ln w="9525">
              <a:noFill/>
              <a:miter lim="800000"/>
            </a:ln>
          </p:spPr>
          <p:txBody>
            <a:bodyPr>
              <a:spAutoFit/>
            </a:bodyPr>
            <a:lstStyle/>
            <a:p>
              <a:pPr algn="ctr" fontAlgn="auto">
                <a:spcBef>
                  <a:spcPts val="0"/>
                </a:spcBef>
                <a:spcAft>
                  <a:spcPts val="0"/>
                </a:spcAft>
              </a:pPr>
              <a:r>
                <a:rPr lang="en-US" sz="1600" b="1" dirty="0">
                  <a:solidFill>
                    <a:prstClr val="black">
                      <a:lumMod val="95000"/>
                      <a:lumOff val="5000"/>
                    </a:prstClr>
                  </a:solidFill>
                  <a:effectLst>
                    <a:outerShdw blurRad="38100" dist="38100" dir="2700000" algn="tl">
                      <a:srgbClr val="000000">
                        <a:alpha val="43137"/>
                      </a:srgbClr>
                    </a:outerShdw>
                  </a:effectLst>
                  <a:latin typeface="Calibri" panose="020F0502020204030204"/>
                  <a:cs typeface="+mn-cs"/>
                </a:rPr>
                <a:t>BMKG</a:t>
              </a:r>
            </a:p>
          </p:txBody>
        </p:sp>
        <p:pic>
          <p:nvPicPr>
            <p:cNvPr id="14" name="Picture 16" descr="logo_bmg_3D"/>
            <p:cNvPicPr>
              <a:picLocks noChangeAspect="1" noChangeArrowheads="1"/>
            </p:cNvPicPr>
            <p:nvPr/>
          </p:nvPicPr>
          <p:blipFill>
            <a:blip r:embed="rId2" cstate="print"/>
            <a:srcRect/>
            <a:stretch>
              <a:fillRect/>
            </a:stretch>
          </p:blipFill>
          <p:spPr bwMode="auto">
            <a:xfrm>
              <a:off x="8694099" y="134778"/>
              <a:ext cx="896485" cy="876812"/>
            </a:xfrm>
            <a:prstGeom prst="rect">
              <a:avLst/>
            </a:prstGeom>
            <a:noFill/>
            <a:ln w="9525">
              <a:noFill/>
              <a:miter lim="800000"/>
              <a:headEnd/>
              <a:tailEnd/>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8"/>
          <p:cNvGrpSpPr/>
          <p:nvPr/>
        </p:nvGrpSpPr>
        <p:grpSpPr bwMode="auto">
          <a:xfrm>
            <a:off x="76200" y="220663"/>
            <a:ext cx="966788" cy="976312"/>
            <a:chOff x="8497243" y="134778"/>
            <a:chExt cx="1258887" cy="1296154"/>
          </a:xfrm>
        </p:grpSpPr>
        <p:sp>
          <p:nvSpPr>
            <p:cNvPr id="5" name="Text Box 14"/>
            <p:cNvSpPr txBox="1">
              <a:spLocks noChangeArrowheads="1"/>
            </p:cNvSpPr>
            <p:nvPr/>
          </p:nvSpPr>
          <p:spPr bwMode="auto">
            <a:xfrm>
              <a:off x="8497243" y="982021"/>
              <a:ext cx="1258887" cy="448911"/>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1600" b="1">
                  <a:solidFill>
                    <a:srgbClr val="0D0D0D"/>
                  </a:solidFill>
                  <a:effectLst>
                    <a:outerShdw blurRad="38100" dist="38100" dir="2700000" algn="tl">
                      <a:srgbClr val="DDDDDD"/>
                    </a:outerShdw>
                  </a:effectLst>
                  <a:latin typeface="Calibri" panose="020F0502020204030204" charset="0"/>
                </a:rPr>
                <a:t>BMKG</a:t>
              </a:r>
            </a:p>
          </p:txBody>
        </p:sp>
        <p:pic>
          <p:nvPicPr>
            <p:cNvPr id="6" name="Picture 16" descr="logo_bmg_3D"/>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94099" y="134778"/>
              <a:ext cx="896485" cy="8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097492" y="249377"/>
            <a:ext cx="7665508" cy="778098"/>
          </a:xfrm>
          <a:solidFill>
            <a:srgbClr val="002060"/>
          </a:solidFill>
        </p:spPr>
        <p:txBody>
          <a:bodyPr>
            <a:noAutofit/>
          </a:bodyPr>
          <a:lstStyle>
            <a:lvl1pPr>
              <a:defRPr sz="2800">
                <a:solidFill>
                  <a:schemeClr val="bg1"/>
                </a:solidFill>
              </a:defRPr>
            </a:lvl1pPr>
          </a:lstStyle>
          <a:p>
            <a:r>
              <a:rPr lang="en-US"/>
              <a:t>Click to edit Master title style</a:t>
            </a:r>
            <a:endParaRPr lang="id-ID" dirty="0"/>
          </a:p>
        </p:txBody>
      </p:sp>
      <p:sp>
        <p:nvSpPr>
          <p:cNvPr id="3" name="Content Placeholder 2"/>
          <p:cNvSpPr>
            <a:spLocks noGrp="1"/>
          </p:cNvSpPr>
          <p:nvPr>
            <p:ph idx="1"/>
          </p:nvPr>
        </p:nvSpPr>
        <p:spPr>
          <a:xfrm>
            <a:off x="251519" y="1379952"/>
            <a:ext cx="8640960" cy="5001376"/>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13/09/24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A90F60C1-D5DC-F447-A637-AB7328C1D6CC}" type="datetimeFigureOut">
              <a:rPr lang="en-US"/>
              <a:t>9/13/24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54340AA7-73C7-5C47-9750-E8717F3EF2C8}"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72A7EAEE-F062-9946-AD84-13DCE6D77E27}" type="datetimeFigureOut">
              <a:rPr lang="en-US"/>
              <a:t>9/13/24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27C2A514-D5F7-8C41-9A2E-C324B42B8B2A}"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12AD4339-702F-D04A-900D-44BEB95B9998}" type="datetimeFigureOut">
              <a:rPr lang="en-US"/>
              <a:t>9/13/24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635E9202-E251-2E48-A38B-9B0F6765C91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20C09BB6-C3E0-A648-A419-D95EA3519942}" type="datetimeFigureOut">
              <a:rPr lang="en-US"/>
              <a:t>9/13/24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516884F1-46ED-7D48-843F-5B7234695C0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D5461066-4199-B340-9904-1D796A33D7C1}" type="datetimeFigureOut">
              <a:rPr lang="en-US"/>
              <a:t>9/13/24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75FEA5BC-3516-C242-BB99-EA92A193A573}"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DA976F13-9087-8745-8AE2-8F328D002B43}" type="datetimeFigureOut">
              <a:rPr lang="en-US"/>
              <a:t>9/13/24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6488716D-5819-F44F-AAF8-4CDFBC8D15A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id-ID"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C7666F66-E6B6-4142-91DF-39D026AEBBF6}" type="datetimeFigureOut">
              <a:rPr lang="en-US"/>
              <a:t>9/13/24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78B22386-77C9-6A4F-8F84-8296079F8C3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6013" y="274638"/>
            <a:ext cx="6408737" cy="922337"/>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250825" y="1600200"/>
            <a:ext cx="864235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grpSp>
        <p:nvGrpSpPr>
          <p:cNvPr id="1028" name="Group 10"/>
          <p:cNvGrpSpPr/>
          <p:nvPr/>
        </p:nvGrpSpPr>
        <p:grpSpPr bwMode="auto">
          <a:xfrm>
            <a:off x="0" y="6570663"/>
            <a:ext cx="9144000" cy="287337"/>
            <a:chOff x="0" y="6477000"/>
            <a:chExt cx="9906000" cy="360000"/>
          </a:xfrm>
        </p:grpSpPr>
        <p:sp>
          <p:nvSpPr>
            <p:cNvPr id="12" name="Rectangle 11"/>
            <p:cNvSpPr/>
            <p:nvPr/>
          </p:nvSpPr>
          <p:spPr>
            <a:xfrm>
              <a:off x="0" y="6477000"/>
              <a:ext cx="2051712"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3" name="Rectangle 12"/>
            <p:cNvSpPr/>
            <p:nvPr/>
          </p:nvSpPr>
          <p:spPr>
            <a:xfrm>
              <a:off x="4043231" y="6477000"/>
              <a:ext cx="5862769"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4" name="Rectangle 13"/>
            <p:cNvSpPr/>
            <p:nvPr/>
          </p:nvSpPr>
          <p:spPr>
            <a:xfrm>
              <a:off x="2067190" y="6477000"/>
              <a:ext cx="1950244"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grpSp>
      <p:sp>
        <p:nvSpPr>
          <p:cNvPr id="15" name="Slide Number Placeholder 5"/>
          <p:cNvSpPr txBox="1"/>
          <p:nvPr/>
        </p:nvSpPr>
        <p:spPr>
          <a:xfrm>
            <a:off x="6804025" y="6553200"/>
            <a:ext cx="2311400" cy="323850"/>
          </a:xfrm>
          <a:prstGeom prst="rect">
            <a:avLst/>
          </a:prstGeom>
        </p:spPr>
        <p:txBody>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fld id="{A634AF89-7C08-EC46-B940-E9D8F5E8A11E}" type="slidenum">
              <a:rPr lang="en-US" sz="1400" b="1">
                <a:solidFill>
                  <a:schemeClr val="bg1"/>
                </a:solidFill>
                <a:effectLst>
                  <a:outerShdw blurRad="38100" dist="38100" dir="2700000" algn="tl">
                    <a:srgbClr val="DDDDDD"/>
                  </a:outerShdw>
                </a:effectLst>
                <a:latin typeface="Calibri" panose="020F0502020204030204" charset="0"/>
              </a:rPr>
              <a:t>‹#›</a:t>
            </a:fld>
            <a:endParaRPr lang="en-US" sz="1400" b="1">
              <a:solidFill>
                <a:schemeClr val="bg1"/>
              </a:solidFill>
              <a:effectLst>
                <a:outerShdw blurRad="38100" dist="38100" dir="2700000" algn="tl">
                  <a:srgbClr val="DDDDDD"/>
                </a:outerShdw>
              </a:effectLst>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kern="1200" cap="small">
          <a:solidFill>
            <a:schemeClr val="tx1"/>
          </a:solidFill>
          <a:effectLst>
            <a:outerShdw blurRad="38100" dist="38100" dir="2700000" algn="tl">
              <a:srgbClr val="000000">
                <a:alpha val="43137"/>
              </a:srgbClr>
            </a:outerShdw>
          </a:effectLst>
          <a:latin typeface="+mj-lt"/>
          <a:ea typeface="MS PGothic" panose="020B0600070205080204" charset="-128"/>
          <a:cs typeface="+mj-cs"/>
        </a:defRPr>
      </a:lvl1pPr>
      <a:lvl2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2pPr>
      <a:lvl3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3pPr>
      <a:lvl4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4pPr>
      <a:lvl5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5pPr>
      <a:lvl6pPr marL="457200" algn="ctr" rtl="0" fontAlgn="base">
        <a:spcBef>
          <a:spcPct val="0"/>
        </a:spcBef>
        <a:spcAft>
          <a:spcPct val="0"/>
        </a:spcAft>
        <a:defRPr sz="4000" b="1">
          <a:solidFill>
            <a:schemeClr val="tx1"/>
          </a:solidFill>
          <a:latin typeface="Calibri" panose="020F0502020204030204" charset="0"/>
        </a:defRPr>
      </a:lvl6pPr>
      <a:lvl7pPr marL="914400" algn="ctr" rtl="0" fontAlgn="base">
        <a:spcBef>
          <a:spcPct val="0"/>
        </a:spcBef>
        <a:spcAft>
          <a:spcPct val="0"/>
        </a:spcAft>
        <a:defRPr sz="4000" b="1">
          <a:solidFill>
            <a:schemeClr val="tx1"/>
          </a:solidFill>
          <a:latin typeface="Calibri" panose="020F0502020204030204" charset="0"/>
        </a:defRPr>
      </a:lvl7pPr>
      <a:lvl8pPr marL="1371600" algn="ctr" rtl="0" fontAlgn="base">
        <a:spcBef>
          <a:spcPct val="0"/>
        </a:spcBef>
        <a:spcAft>
          <a:spcPct val="0"/>
        </a:spcAft>
        <a:defRPr sz="4000" b="1">
          <a:solidFill>
            <a:schemeClr val="tx1"/>
          </a:solidFill>
          <a:latin typeface="Calibri" panose="020F0502020204030204" charset="0"/>
        </a:defRPr>
      </a:lvl8pPr>
      <a:lvl9pPr marL="1828800" algn="ctr" rtl="0" fontAlgn="base">
        <a:spcBef>
          <a:spcPct val="0"/>
        </a:spcBef>
        <a:spcAft>
          <a:spcPct val="0"/>
        </a:spcAft>
        <a:defRPr sz="4000" b="1">
          <a:solidFill>
            <a:schemeClr val="tx1"/>
          </a:solidFill>
          <a:latin typeface="Calibri" panose="020F050202020403020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5616" y="274638"/>
            <a:ext cx="6408712" cy="922114"/>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251520" y="1600200"/>
            <a:ext cx="864096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grpSp>
        <p:nvGrpSpPr>
          <p:cNvPr id="11" name="Group 10"/>
          <p:cNvGrpSpPr/>
          <p:nvPr userDrawn="1"/>
        </p:nvGrpSpPr>
        <p:grpSpPr>
          <a:xfrm>
            <a:off x="0" y="6570000"/>
            <a:ext cx="9144000" cy="288000"/>
            <a:chOff x="0" y="6477000"/>
            <a:chExt cx="9906000" cy="360000"/>
          </a:xfrm>
        </p:grpSpPr>
        <p:sp>
          <p:nvSpPr>
            <p:cNvPr id="12" name="Rectangle 11"/>
            <p:cNvSpPr/>
            <p:nvPr userDrawn="1"/>
          </p:nvSpPr>
          <p:spPr>
            <a:xfrm>
              <a:off x="0" y="6477000"/>
              <a:ext cx="2052000"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userDrawn="1"/>
          </p:nvSpPr>
          <p:spPr>
            <a:xfrm>
              <a:off x="4044000" y="6477000"/>
              <a:ext cx="5862000"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userDrawn="1"/>
          </p:nvSpPr>
          <p:spPr>
            <a:xfrm>
              <a:off x="2066679" y="6477000"/>
              <a:ext cx="1950000"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Slide Number Placeholder 5"/>
          <p:cNvSpPr txBox="1"/>
          <p:nvPr userDrawn="1"/>
        </p:nvSpPr>
        <p:spPr>
          <a:xfrm>
            <a:off x="6804248" y="6553200"/>
            <a:ext cx="2311400" cy="324000"/>
          </a:xfrm>
          <a:prstGeom prst="rect">
            <a:avLst/>
          </a:prstGeom>
        </p:spPr>
        <p:txBody>
          <a:bodyPr/>
          <a:lstStyle>
            <a:lvl1pPr>
              <a:defRPr b="1">
                <a:effectLst>
                  <a:outerShdw blurRad="38100" dist="38100" dir="2700000" algn="tl">
                    <a:srgbClr val="000000">
                      <a:alpha val="43137"/>
                    </a:srgbClr>
                  </a:outerShdw>
                </a:effectLst>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F527-B529-4D21-A258-7C4FE54D0D86}" type="slidenum">
              <a:rPr kumimoji="0" lang="en-US" sz="14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a:t>
            </a:fld>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1" kern="1200" cap="sm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1.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2.emf"/><Relationship Id="rId1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bin/windows/base/"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854" y="1616121"/>
            <a:ext cx="8797841" cy="1371600"/>
          </a:xfrm>
          <a:solidFill>
            <a:srgbClr val="002060"/>
          </a:solidFill>
        </p:spPr>
        <p:txBody>
          <a:bodyPr>
            <a:noAutofit/>
          </a:bodyPr>
          <a:lstStyle/>
          <a:p>
            <a:pPr>
              <a:defRPr/>
            </a:pPr>
            <a:r>
              <a:rPr lang="fi-FI" cap="small" dirty="0">
                <a:solidFill>
                  <a:srgbClr val="FFFF00"/>
                </a:solidFill>
                <a:effectLst/>
                <a:latin typeface="Calibri" panose="020F0502020204030204" charset="0"/>
              </a:rPr>
              <a:t>NWP MODEL VERIFICATION</a:t>
            </a:r>
            <a:br>
              <a:rPr lang="fi-FI" cap="small" dirty="0">
                <a:solidFill>
                  <a:srgbClr val="FFFF00"/>
                </a:solidFill>
                <a:effectLst/>
                <a:latin typeface="Calibri" panose="020F0502020204030204" charset="0"/>
              </a:rPr>
            </a:br>
            <a:r>
              <a:rPr lang="fi-FI" cap="small" dirty="0">
                <a:solidFill>
                  <a:srgbClr val="FFFF00"/>
                </a:solidFill>
                <a:effectLst/>
                <a:latin typeface="Calibri" panose="020F0502020204030204" charset="0"/>
              </a:rPr>
              <a:t>(</a:t>
            </a:r>
            <a:r>
              <a:rPr lang="fi-FI" cap="small" dirty="0" err="1">
                <a:solidFill>
                  <a:srgbClr val="FFFF00"/>
                </a:solidFill>
                <a:effectLst/>
                <a:latin typeface="Calibri" panose="020F0502020204030204" charset="0"/>
              </a:rPr>
              <a:t>Assessing</a:t>
            </a:r>
            <a:r>
              <a:rPr lang="fi-FI" cap="small" dirty="0">
                <a:solidFill>
                  <a:srgbClr val="FFFF00"/>
                </a:solidFill>
                <a:effectLst/>
                <a:latin typeface="Calibri" panose="020F0502020204030204" charset="0"/>
              </a:rPr>
              <a:t> </a:t>
            </a:r>
            <a:r>
              <a:rPr lang="fi-FI" cap="small" dirty="0" err="1">
                <a:solidFill>
                  <a:srgbClr val="FFFF00"/>
                </a:solidFill>
                <a:effectLst/>
                <a:latin typeface="Calibri" panose="020F0502020204030204" charset="0"/>
              </a:rPr>
              <a:t>the</a:t>
            </a:r>
            <a:r>
              <a:rPr lang="fi-FI" cap="small" dirty="0">
                <a:solidFill>
                  <a:srgbClr val="FFFF00"/>
                </a:solidFill>
                <a:effectLst/>
                <a:latin typeface="Calibri" panose="020F0502020204030204" charset="0"/>
              </a:rPr>
              <a:t> </a:t>
            </a:r>
            <a:r>
              <a:rPr lang="fi-FI" cap="small" dirty="0" err="1">
                <a:solidFill>
                  <a:srgbClr val="FFFF00"/>
                </a:solidFill>
                <a:effectLst/>
                <a:latin typeface="Calibri" panose="020F0502020204030204" charset="0"/>
              </a:rPr>
              <a:t>Accuracy</a:t>
            </a:r>
            <a:r>
              <a:rPr lang="fi-FI" cap="small" dirty="0">
                <a:solidFill>
                  <a:srgbClr val="FFFF00"/>
                </a:solidFill>
                <a:effectLst/>
                <a:latin typeface="Calibri" panose="020F0502020204030204" charset="0"/>
              </a:rPr>
              <a:t> of </a:t>
            </a:r>
            <a:r>
              <a:rPr lang="fi-FI" cap="small" dirty="0" err="1">
                <a:solidFill>
                  <a:srgbClr val="FFFF00"/>
                </a:solidFill>
                <a:effectLst/>
                <a:latin typeface="Calibri" panose="020F0502020204030204" charset="0"/>
              </a:rPr>
              <a:t>Numerical</a:t>
            </a:r>
            <a:r>
              <a:rPr lang="fi-FI" cap="small" dirty="0">
                <a:solidFill>
                  <a:srgbClr val="FFFF00"/>
                </a:solidFill>
                <a:effectLst/>
                <a:latin typeface="Calibri" panose="020F0502020204030204" charset="0"/>
              </a:rPr>
              <a:t> </a:t>
            </a:r>
            <a:r>
              <a:rPr lang="fi-FI" cap="small" dirty="0" err="1">
                <a:solidFill>
                  <a:srgbClr val="FFFF00"/>
                </a:solidFill>
                <a:effectLst/>
                <a:latin typeface="Calibri" panose="020F0502020204030204" charset="0"/>
              </a:rPr>
              <a:t>Weather</a:t>
            </a:r>
            <a:r>
              <a:rPr lang="fi-FI" cap="small" dirty="0">
                <a:solidFill>
                  <a:srgbClr val="FFFF00"/>
                </a:solidFill>
                <a:effectLst/>
                <a:latin typeface="Calibri" panose="020F0502020204030204" charset="0"/>
              </a:rPr>
              <a:t> </a:t>
            </a:r>
            <a:r>
              <a:rPr lang="fi-FI" cap="small" dirty="0" err="1">
                <a:solidFill>
                  <a:srgbClr val="FFFF00"/>
                </a:solidFill>
                <a:effectLst/>
                <a:latin typeface="Calibri" panose="020F0502020204030204" charset="0"/>
              </a:rPr>
              <a:t>Prediction</a:t>
            </a:r>
            <a:r>
              <a:rPr lang="fi-FI" cap="small" dirty="0">
                <a:solidFill>
                  <a:srgbClr val="FFFF00"/>
                </a:solidFill>
                <a:effectLst/>
                <a:latin typeface="Calibri" panose="020F0502020204030204" charset="0"/>
              </a:rPr>
              <a:t> </a:t>
            </a:r>
            <a:r>
              <a:rPr lang="fi-FI" cap="small" dirty="0" err="1">
                <a:solidFill>
                  <a:srgbClr val="FFFF00"/>
                </a:solidFill>
                <a:effectLst/>
                <a:latin typeface="Calibri" panose="020F0502020204030204" charset="0"/>
              </a:rPr>
              <a:t>Models</a:t>
            </a:r>
            <a:r>
              <a:rPr lang="fi-FI" cap="small" dirty="0">
                <a:solidFill>
                  <a:srgbClr val="FFFF00"/>
                </a:solidFill>
                <a:effectLst/>
                <a:latin typeface="Calibri" panose="020F0502020204030204" charset="0"/>
              </a:rPr>
              <a:t>)</a:t>
            </a:r>
            <a:endParaRPr lang="en-US" cap="small" dirty="0">
              <a:solidFill>
                <a:srgbClr val="FFFF00"/>
              </a:solidFill>
              <a:effectLst/>
              <a:latin typeface="Calibri" panose="020F0502020204030204" charset="0"/>
            </a:endParaRPr>
          </a:p>
        </p:txBody>
      </p:sp>
      <p:sp>
        <p:nvSpPr>
          <p:cNvPr id="11" name="Rectangle 10"/>
          <p:cNvSpPr/>
          <p:nvPr/>
        </p:nvSpPr>
        <p:spPr>
          <a:xfrm>
            <a:off x="8199481" y="5204233"/>
            <a:ext cx="487319" cy="666076"/>
          </a:xfrm>
          <a:prstGeom prst="rect">
            <a:avLst/>
          </a:prstGeom>
          <a:solidFill>
            <a:srgbClr val="00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2" name="Rectangle 11"/>
          <p:cNvSpPr/>
          <p:nvPr/>
        </p:nvSpPr>
        <p:spPr>
          <a:xfrm>
            <a:off x="7698606" y="5204233"/>
            <a:ext cx="436532" cy="666076"/>
          </a:xfrm>
          <a:prstGeom prst="rect">
            <a:avLst/>
          </a:prstGeom>
          <a:solidFill>
            <a:srgbClr val="0000FF">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3" name="Rectangle 12"/>
          <p:cNvSpPr/>
          <p:nvPr/>
        </p:nvSpPr>
        <p:spPr>
          <a:xfrm>
            <a:off x="0" y="5223978"/>
            <a:ext cx="7625062" cy="646331"/>
          </a:xfrm>
          <a:prstGeom prst="rect">
            <a:avLst/>
          </a:prstGeom>
          <a:gradFill>
            <a:gsLst>
              <a:gs pos="0">
                <a:schemeClr val="bg1">
                  <a:lumMod val="50000"/>
                </a:schemeClr>
              </a:gs>
              <a:gs pos="100000">
                <a:schemeClr val="accent1">
                  <a:tint val="23500"/>
                  <a:satMod val="160000"/>
                  <a:alpha val="0"/>
                </a:schemeClr>
              </a:gs>
            </a:gsLst>
            <a:lin ang="10800000" scaled="1"/>
          </a:gradFill>
        </p:spPr>
        <p:txBody>
          <a:bodyPr wrap="square">
            <a:spAutoFit/>
          </a:bodyPr>
          <a:lstStyle/>
          <a:p>
            <a:pPr algn="r" eaLnBrk="1" hangingPunct="1">
              <a:defRPr/>
            </a:pPr>
            <a:r>
              <a:rPr lang="en-AU" b="1" i="1">
                <a:effectLst>
                  <a:outerShdw blurRad="38100" dist="38100" dir="2700000" algn="tl">
                    <a:srgbClr val="000000">
                      <a:alpha val="43137"/>
                    </a:srgbClr>
                  </a:outerShdw>
                </a:effectLst>
                <a:latin typeface="Gill Sans MT" panose="020B0502020104020203" pitchFamily="34" charset="0"/>
                <a:cs typeface="Aharoni" panose="02010803020104030203" pitchFamily="2" charset="-79"/>
              </a:rPr>
              <a:t>WIDO HANGGORO</a:t>
            </a:r>
            <a:endParaRPr lang="en-AU" b="1" i="1" dirty="0">
              <a:effectLst>
                <a:outerShdw blurRad="38100" dist="38100" dir="2700000" algn="tl">
                  <a:srgbClr val="000000">
                    <a:alpha val="43137"/>
                  </a:srgbClr>
                </a:outerShdw>
              </a:effectLst>
              <a:latin typeface="Gill Sans MT" panose="020B0502020104020203" pitchFamily="34" charset="0"/>
              <a:cs typeface="Aharoni" panose="02010803020104030203" pitchFamily="2" charset="-79"/>
            </a:endParaRPr>
          </a:p>
          <a:p>
            <a:pPr algn="r" eaLnBrk="1" hangingPunct="1">
              <a:defRPr/>
            </a:pPr>
            <a:endParaRPr lang="id-ID" b="1" i="1" dirty="0">
              <a:effectLst>
                <a:outerShdw blurRad="38100" dist="38100" dir="2700000" algn="tl">
                  <a:srgbClr val="000000">
                    <a:alpha val="43137"/>
                  </a:srgbClr>
                </a:outerShdw>
              </a:effectLst>
              <a:latin typeface="Gill Sans MT" panose="020B0502020104020203" pitchFamily="34" charset="0"/>
              <a:cs typeface="Aharoni" panose="02010803020104030203" pitchFamily="2" charset="-79"/>
            </a:endParaRPr>
          </a:p>
        </p:txBody>
      </p:sp>
      <p:grpSp>
        <p:nvGrpSpPr>
          <p:cNvPr id="24" name="Group 23"/>
          <p:cNvGrpSpPr/>
          <p:nvPr/>
        </p:nvGrpSpPr>
        <p:grpSpPr>
          <a:xfrm>
            <a:off x="144854" y="3088396"/>
            <a:ext cx="8910651" cy="1157301"/>
            <a:chOff x="144854" y="3088396"/>
            <a:chExt cx="8910651" cy="1157301"/>
          </a:xfrm>
        </p:grpSpPr>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2114" t="2054" r="1617" b="18319"/>
            <a:stretch>
              <a:fillRect/>
            </a:stretch>
          </p:blipFill>
          <p:spPr>
            <a:xfrm>
              <a:off x="1846383" y="3145506"/>
              <a:ext cx="1905000" cy="1050469"/>
            </a:xfrm>
            <a:prstGeom prst="rect">
              <a:avLst/>
            </a:prstGeom>
            <a:ln w="19050">
              <a:noFill/>
            </a:ln>
            <a:effectLst>
              <a:reflection blurRad="12700" stA="48000" endPos="56000" dist="50800" dir="5400000" sy="-100000" algn="bl" rotWithShape="0"/>
            </a:effec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766" r="5373" b="12516"/>
            <a:stretch>
              <a:fillRect/>
            </a:stretch>
          </p:blipFill>
          <p:spPr>
            <a:xfrm>
              <a:off x="144854" y="3145506"/>
              <a:ext cx="1702053" cy="1043082"/>
            </a:xfrm>
            <a:prstGeom prst="rect">
              <a:avLst/>
            </a:prstGeom>
            <a:effectLst>
              <a:reflection stA="70000" endPos="48000" dist="50800" dir="5400000" sy="-100000" algn="bl" rotWithShape="0"/>
            </a:effectLst>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6604" y="3088396"/>
              <a:ext cx="1959405" cy="1157301"/>
            </a:xfrm>
            <a:prstGeom prst="rect">
              <a:avLst/>
            </a:prstGeom>
            <a:ln>
              <a:noFill/>
            </a:ln>
            <a:effectLst>
              <a:reflection stA="71000" endPos="33000" dir="5400000" sy="-100000" algn="bl" rotWithShape="0"/>
              <a:softEdge rad="112500"/>
            </a:effectLst>
          </p:spPr>
        </p:pic>
        <p:grpSp>
          <p:nvGrpSpPr>
            <p:cNvPr id="28" name="Group 27"/>
            <p:cNvGrpSpPr/>
            <p:nvPr/>
          </p:nvGrpSpPr>
          <p:grpSpPr>
            <a:xfrm>
              <a:off x="5640313" y="3195697"/>
              <a:ext cx="1665843" cy="974786"/>
              <a:chOff x="265727" y="1114150"/>
              <a:chExt cx="3598921" cy="2598869"/>
            </a:xfrm>
            <a:effectLst>
              <a:reflection stA="98000" endPos="42000" dist="50800" dir="5400000" sy="-100000" algn="bl" rotWithShape="0"/>
            </a:effectLst>
          </p:grpSpPr>
          <p:pic>
            <p:nvPicPr>
              <p:cNvPr id="30" name="Picture 29"/>
              <p:cNvPicPr>
                <a:picLocks noChangeAspect="1"/>
              </p:cNvPicPr>
              <p:nvPr/>
            </p:nvPicPr>
            <p:blipFill rotWithShape="1">
              <a:blip r:embed="rId6"/>
              <a:srcRect l="35129" t="17809" r="34047" b="47065"/>
              <a:stretch>
                <a:fillRect/>
              </a:stretch>
            </p:blipFill>
            <p:spPr>
              <a:xfrm>
                <a:off x="265727" y="1162505"/>
                <a:ext cx="3581072" cy="2550514"/>
              </a:xfrm>
              <a:prstGeom prst="rect">
                <a:avLst/>
              </a:prstGeom>
            </p:spPr>
          </p:pic>
          <p:pic>
            <p:nvPicPr>
              <p:cNvPr id="31" name="Picture 30"/>
              <p:cNvPicPr>
                <a:picLocks noChangeAspect="1"/>
              </p:cNvPicPr>
              <p:nvPr/>
            </p:nvPicPr>
            <p:blipFill rotWithShape="1">
              <a:blip r:embed="rId7"/>
              <a:srcRect l="19421" t="54111" r="39083" b="11650"/>
              <a:stretch>
                <a:fillRect/>
              </a:stretch>
            </p:blipFill>
            <p:spPr>
              <a:xfrm>
                <a:off x="1579748" y="1171100"/>
                <a:ext cx="2284900" cy="1413974"/>
              </a:xfrm>
              <a:prstGeom prst="rect">
                <a:avLst/>
              </a:prstGeom>
            </p:spPr>
          </p:pic>
          <p:pic>
            <p:nvPicPr>
              <p:cNvPr id="32" name="Picture 31"/>
              <p:cNvPicPr>
                <a:picLocks noChangeAspect="1"/>
              </p:cNvPicPr>
              <p:nvPr/>
            </p:nvPicPr>
            <p:blipFill rotWithShape="1">
              <a:blip r:embed="rId8"/>
              <a:srcRect l="35253" t="35180" r="37263" b="46103"/>
              <a:stretch>
                <a:fillRect/>
              </a:stretch>
            </p:blipFill>
            <p:spPr>
              <a:xfrm>
                <a:off x="2069442" y="1114150"/>
                <a:ext cx="1753728" cy="746493"/>
              </a:xfrm>
              <a:prstGeom prst="rect">
                <a:avLst/>
              </a:prstGeom>
            </p:spPr>
          </p:pic>
          <p:pic>
            <p:nvPicPr>
              <p:cNvPr id="33" name="Picture 32"/>
              <p:cNvPicPr>
                <a:picLocks noChangeAspect="1"/>
              </p:cNvPicPr>
              <p:nvPr/>
            </p:nvPicPr>
            <p:blipFill rotWithShape="1">
              <a:blip r:embed="rId9"/>
              <a:srcRect l="42789" t="47139" r="41819" b="28108"/>
              <a:stretch>
                <a:fillRect/>
              </a:stretch>
            </p:blipFill>
            <p:spPr>
              <a:xfrm>
                <a:off x="2819575" y="1618413"/>
                <a:ext cx="1003595" cy="1008779"/>
              </a:xfrm>
              <a:prstGeom prst="rect">
                <a:avLst/>
              </a:prstGeom>
            </p:spPr>
          </p:pic>
        </p:grpSp>
        <p:pic>
          <p:nvPicPr>
            <p:cNvPr id="29" name="Picture 28"/>
            <p:cNvPicPr>
              <a:picLocks noChangeAspect="1"/>
            </p:cNvPicPr>
            <p:nvPr/>
          </p:nvPicPr>
          <p:blipFill rotWithShape="1">
            <a:blip r:embed="rId10" cstate="print"/>
            <a:srcRect l="10358" t="28074" r="31150" b="9566"/>
            <a:stretch>
              <a:fillRect/>
            </a:stretch>
          </p:blipFill>
          <p:spPr>
            <a:xfrm>
              <a:off x="7250741" y="3088396"/>
              <a:ext cx="1804764" cy="1157301"/>
            </a:xfrm>
            <a:prstGeom prst="rect">
              <a:avLst/>
            </a:prstGeom>
            <a:effectLst>
              <a:reflection endPos="31000" dir="5400000" sy="-100000" algn="bl" rotWithShape="0"/>
              <a:softEdge rad="127000"/>
            </a:effectLst>
          </p:spPr>
        </p:pic>
      </p:grpSp>
      <p:pic>
        <p:nvPicPr>
          <p:cNvPr id="5" name="Picture 4">
            <a:extLst>
              <a:ext uri="{FF2B5EF4-FFF2-40B4-BE49-F238E27FC236}">
                <a16:creationId xmlns:a16="http://schemas.microsoft.com/office/drawing/2014/main" id="{3340535C-C143-4F0E-819C-FC0C37E3D7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19463" y="140677"/>
            <a:ext cx="1029146" cy="1135088"/>
          </a:xfrm>
          <a:prstGeom prst="rect">
            <a:avLst/>
          </a:prstGeom>
        </p:spPr>
      </p:pic>
      <p:pic>
        <p:nvPicPr>
          <p:cNvPr id="7" name="Picture 6">
            <a:extLst>
              <a:ext uri="{FF2B5EF4-FFF2-40B4-BE49-F238E27FC236}">
                <a16:creationId xmlns:a16="http://schemas.microsoft.com/office/drawing/2014/main" id="{EB03C8A0-1EA0-1BBA-5C4D-A2A68BF3D8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1874" y="211016"/>
            <a:ext cx="1071181" cy="10547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80F56-C64D-8DE4-0EA3-0168C2EB01BF}"/>
              </a:ext>
            </a:extLst>
          </p:cNvPr>
          <p:cNvSpPr>
            <a:spLocks noGrp="1"/>
          </p:cNvSpPr>
          <p:nvPr>
            <p:ph type="title"/>
          </p:nvPr>
        </p:nvSpPr>
        <p:spPr/>
        <p:txBody>
          <a:bodyPr/>
          <a:lstStyle/>
          <a:p>
            <a:r>
              <a:rPr lang="en-US" dirty="0"/>
              <a:t>NWP Strength’s</a:t>
            </a:r>
          </a:p>
        </p:txBody>
      </p:sp>
      <p:sp>
        <p:nvSpPr>
          <p:cNvPr id="3" name="Content Placeholder 2">
            <a:extLst>
              <a:ext uri="{FF2B5EF4-FFF2-40B4-BE49-F238E27FC236}">
                <a16:creationId xmlns:a16="http://schemas.microsoft.com/office/drawing/2014/main" id="{92AC8E5C-40AE-F391-CD81-E88956BF456A}"/>
              </a:ext>
            </a:extLst>
          </p:cNvPr>
          <p:cNvSpPr>
            <a:spLocks noGrp="1"/>
          </p:cNvSpPr>
          <p:nvPr>
            <p:ph idx="1"/>
          </p:nvPr>
        </p:nvSpPr>
        <p:spPr/>
        <p:txBody>
          <a:bodyPr>
            <a:normAutofit/>
          </a:bodyPr>
          <a:lstStyle/>
          <a:p>
            <a:r>
              <a:rPr lang="en-US" dirty="0"/>
              <a:t>NWP objectively provide future information of atmospheric conditions through simulation dynamical, physical and radiative processes in the atmosphere </a:t>
            </a:r>
          </a:p>
          <a:p>
            <a:r>
              <a:rPr lang="en-US" dirty="0"/>
              <a:t>NWP models reflect our best understanding of the motions and processes in the atmosphere </a:t>
            </a:r>
          </a:p>
          <a:p>
            <a:r>
              <a:rPr lang="en-US" dirty="0"/>
              <a:t>Able to project weather variables over a wide area and for a long-range time lead</a:t>
            </a:r>
          </a:p>
          <a:p>
            <a:r>
              <a:rPr lang="en-US" dirty="0"/>
              <a:t>Can be coupled with another model (wave, air dispersion, wildfire </a:t>
            </a:r>
            <a:r>
              <a:rPr lang="en-US" dirty="0" err="1"/>
              <a:t>etc</a:t>
            </a:r>
            <a:r>
              <a:rPr lang="en-US" dirty="0"/>
              <a:t>)</a:t>
            </a:r>
          </a:p>
          <a:p>
            <a:r>
              <a:rPr lang="en-US" dirty="0"/>
              <a:t>Easy to access</a:t>
            </a:r>
          </a:p>
          <a:p>
            <a:endParaRPr lang="en-US" dirty="0"/>
          </a:p>
          <a:p>
            <a:endParaRPr lang="en-US" dirty="0"/>
          </a:p>
        </p:txBody>
      </p:sp>
    </p:spTree>
    <p:extLst>
      <p:ext uri="{BB962C8B-B14F-4D97-AF65-F5344CB8AC3E}">
        <p14:creationId xmlns:p14="http://schemas.microsoft.com/office/powerpoint/2010/main" val="302724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C045-5CDF-7F8B-4CCD-6BE343C271E8}"/>
              </a:ext>
            </a:extLst>
          </p:cNvPr>
          <p:cNvSpPr>
            <a:spLocks noGrp="1"/>
          </p:cNvSpPr>
          <p:nvPr>
            <p:ph type="title"/>
          </p:nvPr>
        </p:nvSpPr>
        <p:spPr/>
        <p:txBody>
          <a:bodyPr/>
          <a:lstStyle/>
          <a:p>
            <a:r>
              <a:rPr lang="en-US" dirty="0"/>
              <a:t>Is the Weather model Perfect?</a:t>
            </a:r>
          </a:p>
        </p:txBody>
      </p:sp>
      <p:sp>
        <p:nvSpPr>
          <p:cNvPr id="4" name="TextBox 3">
            <a:extLst>
              <a:ext uri="{FF2B5EF4-FFF2-40B4-BE49-F238E27FC236}">
                <a16:creationId xmlns:a16="http://schemas.microsoft.com/office/drawing/2014/main" id="{21E17413-4F6C-587E-9E94-F6CDA5F5CEB9}"/>
              </a:ext>
            </a:extLst>
          </p:cNvPr>
          <p:cNvSpPr txBox="1"/>
          <p:nvPr/>
        </p:nvSpPr>
        <p:spPr>
          <a:xfrm>
            <a:off x="650838" y="1247459"/>
            <a:ext cx="7842324" cy="1200329"/>
          </a:xfrm>
          <a:prstGeom prst="rect">
            <a:avLst/>
          </a:prstGeom>
          <a:noFill/>
        </p:spPr>
        <p:txBody>
          <a:bodyPr wrap="square" rtlCol="0">
            <a:spAutoFit/>
          </a:bodyPr>
          <a:lstStyle/>
          <a:p>
            <a:r>
              <a:rPr lang="en-US" dirty="0"/>
              <a:t>Generally, global weather prediction models like the ECMWF and GFS are considered fairly accurate in predicting large-scale weather patterns and features. However, weather forecast accuracy can diminish over time as the forecast horizon extends.</a:t>
            </a:r>
          </a:p>
        </p:txBody>
      </p:sp>
      <p:pic>
        <p:nvPicPr>
          <p:cNvPr id="9218" name="Picture 2">
            <a:extLst>
              <a:ext uri="{FF2B5EF4-FFF2-40B4-BE49-F238E27FC236}">
                <a16:creationId xmlns:a16="http://schemas.microsoft.com/office/drawing/2014/main" id="{567921A6-E326-A914-1CF3-23D6C39F3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34" y="2673575"/>
            <a:ext cx="6927925" cy="346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2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E3A8-0612-1AEA-A19F-ECA15786D3C9}"/>
              </a:ext>
            </a:extLst>
          </p:cNvPr>
          <p:cNvSpPr>
            <a:spLocks noGrp="1"/>
          </p:cNvSpPr>
          <p:nvPr>
            <p:ph type="title"/>
          </p:nvPr>
        </p:nvSpPr>
        <p:spPr/>
        <p:txBody>
          <a:bodyPr/>
          <a:lstStyle/>
          <a:p>
            <a:r>
              <a:rPr lang="en-US" dirty="0"/>
              <a:t>Example of error growth</a:t>
            </a:r>
          </a:p>
        </p:txBody>
      </p:sp>
      <p:pic>
        <p:nvPicPr>
          <p:cNvPr id="4" name="Picture 4" descr="EC_ens_ex">
            <a:extLst>
              <a:ext uri="{FF2B5EF4-FFF2-40B4-BE49-F238E27FC236}">
                <a16:creationId xmlns:a16="http://schemas.microsoft.com/office/drawing/2014/main" id="{E0DE464F-883A-6541-74C6-371758CF4A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43780" y="1118795"/>
            <a:ext cx="3803338" cy="5351929"/>
          </a:xfrm>
          <a:noFill/>
        </p:spPr>
      </p:pic>
    </p:spTree>
    <p:extLst>
      <p:ext uri="{BB962C8B-B14F-4D97-AF65-F5344CB8AC3E}">
        <p14:creationId xmlns:p14="http://schemas.microsoft.com/office/powerpoint/2010/main" val="281909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4200-8164-6EE6-B584-7C077CFFE5F0}"/>
              </a:ext>
            </a:extLst>
          </p:cNvPr>
          <p:cNvSpPr>
            <a:spLocks noGrp="1"/>
          </p:cNvSpPr>
          <p:nvPr>
            <p:ph type="title"/>
          </p:nvPr>
        </p:nvSpPr>
        <p:spPr/>
        <p:txBody>
          <a:bodyPr/>
          <a:lstStyle/>
          <a:p>
            <a:r>
              <a:rPr lang="en-US" dirty="0"/>
              <a:t>Model Limitations</a:t>
            </a:r>
          </a:p>
        </p:txBody>
      </p:sp>
      <p:pic>
        <p:nvPicPr>
          <p:cNvPr id="6" name="Picture 5" descr="Diagram&#10;&#10;Description automatically generated">
            <a:extLst>
              <a:ext uri="{FF2B5EF4-FFF2-40B4-BE49-F238E27FC236}">
                <a16:creationId xmlns:a16="http://schemas.microsoft.com/office/drawing/2014/main" id="{4869152E-C152-F09C-2911-D340AF26C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236" y="1355464"/>
            <a:ext cx="4938516" cy="3185342"/>
          </a:xfrm>
          <a:prstGeom prst="rect">
            <a:avLst/>
          </a:prstGeom>
        </p:spPr>
      </p:pic>
      <p:pic>
        <p:nvPicPr>
          <p:cNvPr id="7" name="Picture 6" descr="Diagram&#10;&#10;Description automatically generated">
            <a:extLst>
              <a:ext uri="{FF2B5EF4-FFF2-40B4-BE49-F238E27FC236}">
                <a16:creationId xmlns:a16="http://schemas.microsoft.com/office/drawing/2014/main" id="{B054C3B0-879C-7EFF-927D-1BCC5C1CA20E}"/>
              </a:ext>
            </a:extLst>
          </p:cNvPr>
          <p:cNvPicPr/>
          <p:nvPr/>
        </p:nvPicPr>
        <p:blipFill>
          <a:blip r:embed="rId3">
            <a:extLst>
              <a:ext uri="{28A0092B-C50C-407E-A947-70E740481C1C}">
                <a14:useLocalDpi xmlns:a14="http://schemas.microsoft.com/office/drawing/2010/main" val="0"/>
              </a:ext>
            </a:extLst>
          </a:blip>
          <a:stretch>
            <a:fillRect/>
          </a:stretch>
        </p:blipFill>
        <p:spPr>
          <a:xfrm>
            <a:off x="618487" y="3610819"/>
            <a:ext cx="3749118" cy="2644001"/>
          </a:xfrm>
          <a:prstGeom prst="rect">
            <a:avLst/>
          </a:prstGeom>
        </p:spPr>
      </p:pic>
    </p:spTree>
    <p:extLst>
      <p:ext uri="{BB962C8B-B14F-4D97-AF65-F5344CB8AC3E}">
        <p14:creationId xmlns:p14="http://schemas.microsoft.com/office/powerpoint/2010/main" val="3941481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575B-0D8E-2578-7110-C94E738B8724}"/>
              </a:ext>
            </a:extLst>
          </p:cNvPr>
          <p:cNvSpPr>
            <a:spLocks noGrp="1"/>
          </p:cNvSpPr>
          <p:nvPr>
            <p:ph type="title"/>
          </p:nvPr>
        </p:nvSpPr>
        <p:spPr/>
        <p:txBody>
          <a:bodyPr/>
          <a:lstStyle/>
          <a:p>
            <a:r>
              <a:rPr lang="en-US" dirty="0"/>
              <a:t>Sources of Model error</a:t>
            </a:r>
          </a:p>
        </p:txBody>
      </p:sp>
      <p:sp>
        <p:nvSpPr>
          <p:cNvPr id="3" name="Content Placeholder 2">
            <a:extLst>
              <a:ext uri="{FF2B5EF4-FFF2-40B4-BE49-F238E27FC236}">
                <a16:creationId xmlns:a16="http://schemas.microsoft.com/office/drawing/2014/main" id="{C2B23C51-BCDA-EE20-41BF-D5B6372B32B3}"/>
              </a:ext>
            </a:extLst>
          </p:cNvPr>
          <p:cNvSpPr>
            <a:spLocks noGrp="1"/>
          </p:cNvSpPr>
          <p:nvPr>
            <p:ph idx="1"/>
          </p:nvPr>
        </p:nvSpPr>
        <p:spPr/>
        <p:txBody>
          <a:bodyPr>
            <a:normAutofit/>
          </a:bodyPr>
          <a:lstStyle/>
          <a:p>
            <a:r>
              <a:rPr lang="en-US" dirty="0"/>
              <a:t>Numeric</a:t>
            </a:r>
          </a:p>
          <a:p>
            <a:r>
              <a:rPr lang="en-US" dirty="0"/>
              <a:t>Physics (radiation, turbulence, moist processes)</a:t>
            </a:r>
          </a:p>
          <a:p>
            <a:r>
              <a:rPr lang="en-US" dirty="0"/>
              <a:t>Initial conditions - define the atmosphere’s current state…the starting point</a:t>
            </a:r>
          </a:p>
          <a:p>
            <a:r>
              <a:rPr lang="en-US" dirty="0"/>
              <a:t>Lateral boundary conditions - define the atmosphere’s state at domains’ edges</a:t>
            </a:r>
          </a:p>
          <a:p>
            <a:r>
              <a:rPr lang="en-US" dirty="0"/>
              <a:t>Lower boundary conditions – conditions at Earth’s surface</a:t>
            </a:r>
          </a:p>
          <a:p>
            <a:endParaRPr lang="en-US" dirty="0"/>
          </a:p>
          <a:p>
            <a:endParaRPr lang="en-US" dirty="0"/>
          </a:p>
        </p:txBody>
      </p:sp>
    </p:spTree>
    <p:extLst>
      <p:ext uri="{BB962C8B-B14F-4D97-AF65-F5344CB8AC3E}">
        <p14:creationId xmlns:p14="http://schemas.microsoft.com/office/powerpoint/2010/main" val="27816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390A-ACA7-7F2B-E981-CB9F51BA3A13}"/>
              </a:ext>
            </a:extLst>
          </p:cNvPr>
          <p:cNvSpPr>
            <a:spLocks noGrp="1"/>
          </p:cNvSpPr>
          <p:nvPr>
            <p:ph type="title"/>
          </p:nvPr>
        </p:nvSpPr>
        <p:spPr/>
        <p:txBody>
          <a:bodyPr/>
          <a:lstStyle/>
          <a:p>
            <a:r>
              <a:rPr lang="en-US" dirty="0"/>
              <a:t>Differential Equation</a:t>
            </a:r>
          </a:p>
        </p:txBody>
      </p:sp>
      <p:pic>
        <p:nvPicPr>
          <p:cNvPr id="5" name="Picture 2" descr="equation">
            <a:extLst>
              <a:ext uri="{FF2B5EF4-FFF2-40B4-BE49-F238E27FC236}">
                <a16:creationId xmlns:a16="http://schemas.microsoft.com/office/drawing/2014/main" id="{8D6DDD8F-A794-178E-78F9-87371C4DB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53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8B013BE5-939E-660F-9D18-64910A29B3F3}"/>
              </a:ext>
            </a:extLst>
          </p:cNvPr>
          <p:cNvSpPr txBox="1">
            <a:spLocks noChangeArrowheads="1"/>
          </p:cNvSpPr>
          <p:nvPr/>
        </p:nvSpPr>
        <p:spPr bwMode="auto">
          <a:xfrm>
            <a:off x="473336" y="977155"/>
            <a:ext cx="76809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800" dirty="0"/>
              <a:t>An example differential equation – rate of change of the east-west component of the wind</a:t>
            </a:r>
          </a:p>
        </p:txBody>
      </p:sp>
      <p:sp>
        <p:nvSpPr>
          <p:cNvPr id="7" name="Text Box 4">
            <a:extLst>
              <a:ext uri="{FF2B5EF4-FFF2-40B4-BE49-F238E27FC236}">
                <a16:creationId xmlns:a16="http://schemas.microsoft.com/office/drawing/2014/main" id="{C7732649-6ABC-87D8-8B46-675763BC14CF}"/>
              </a:ext>
            </a:extLst>
          </p:cNvPr>
          <p:cNvSpPr txBox="1">
            <a:spLocks noChangeArrowheads="1"/>
          </p:cNvSpPr>
          <p:nvPr/>
        </p:nvSpPr>
        <p:spPr bwMode="auto">
          <a:xfrm>
            <a:off x="533400" y="3388096"/>
            <a:ext cx="55626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dirty="0"/>
              <a:t>u = east-west wind component, positive eastward</a:t>
            </a:r>
          </a:p>
          <a:p>
            <a:pPr eaLnBrk="1" hangingPunct="1">
              <a:spcBef>
                <a:spcPct val="50000"/>
              </a:spcBef>
            </a:pPr>
            <a:r>
              <a:rPr lang="en-US" altLang="en-US" dirty="0"/>
              <a:t>v = north-south wind component, positive northward</a:t>
            </a:r>
          </a:p>
          <a:p>
            <a:pPr eaLnBrk="1" hangingPunct="1">
              <a:spcBef>
                <a:spcPct val="50000"/>
              </a:spcBef>
            </a:pPr>
            <a:r>
              <a:rPr lang="en-US" altLang="en-US" dirty="0"/>
              <a:t>w = vertical wind component, positive upward</a:t>
            </a:r>
          </a:p>
          <a:p>
            <a:pPr eaLnBrk="1" hangingPunct="1">
              <a:spcBef>
                <a:spcPct val="50000"/>
              </a:spcBef>
            </a:pPr>
            <a:r>
              <a:rPr lang="en-US" altLang="en-US" dirty="0"/>
              <a:t>P = pressure</a:t>
            </a:r>
          </a:p>
          <a:p>
            <a:pPr eaLnBrk="1" hangingPunct="1">
              <a:spcBef>
                <a:spcPct val="50000"/>
              </a:spcBef>
            </a:pPr>
            <a:r>
              <a:rPr lang="el-GR" altLang="en-US" dirty="0">
                <a:cs typeface="Arial" panose="020B0604020202020204" pitchFamily="34" charset="0"/>
              </a:rPr>
              <a:t>ρ</a:t>
            </a:r>
            <a:r>
              <a:rPr lang="en-US" altLang="en-US" dirty="0">
                <a:cs typeface="Arial" panose="020B0604020202020204" pitchFamily="34" charset="0"/>
              </a:rPr>
              <a:t> = density</a:t>
            </a:r>
          </a:p>
          <a:p>
            <a:pPr eaLnBrk="1" hangingPunct="1">
              <a:spcBef>
                <a:spcPct val="50000"/>
              </a:spcBef>
            </a:pPr>
            <a:r>
              <a:rPr lang="en-US" altLang="en-US" dirty="0">
                <a:cs typeface="Arial" panose="020B0604020202020204" pitchFamily="34" charset="0"/>
              </a:rPr>
              <a:t>f = Coriolis parameter (2 x rotational frequency of Earth x sine of latitude)</a:t>
            </a:r>
          </a:p>
          <a:p>
            <a:pPr eaLnBrk="1" hangingPunct="1">
              <a:spcBef>
                <a:spcPct val="50000"/>
              </a:spcBef>
            </a:pPr>
            <a:r>
              <a:rPr lang="en-US" altLang="en-US" dirty="0">
                <a:cs typeface="Arial" panose="020B0604020202020204" pitchFamily="34" charset="0"/>
              </a:rPr>
              <a:t>F = frictional force in x direction </a:t>
            </a:r>
            <a:endParaRPr lang="el-GR" altLang="en-US" dirty="0">
              <a:cs typeface="Arial" panose="020B0604020202020204" pitchFamily="34" charset="0"/>
            </a:endParaRPr>
          </a:p>
        </p:txBody>
      </p:sp>
      <p:pic>
        <p:nvPicPr>
          <p:cNvPr id="17" name="Picture 16">
            <a:extLst>
              <a:ext uri="{FF2B5EF4-FFF2-40B4-BE49-F238E27FC236}">
                <a16:creationId xmlns:a16="http://schemas.microsoft.com/office/drawing/2014/main" id="{CD4B64AA-06C2-E797-67DB-4BAD851E2AB5}"/>
              </a:ext>
            </a:extLst>
          </p:cNvPr>
          <p:cNvPicPr>
            <a:picLocks noChangeAspect="1"/>
          </p:cNvPicPr>
          <p:nvPr/>
        </p:nvPicPr>
        <p:blipFill>
          <a:blip r:embed="rId3"/>
          <a:stretch>
            <a:fillRect/>
          </a:stretch>
        </p:blipFill>
        <p:spPr>
          <a:xfrm>
            <a:off x="5969597" y="4519379"/>
            <a:ext cx="1981200" cy="1943100"/>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70834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EE73-6FC1-30A2-FF03-AB5B052CD6DB}"/>
              </a:ext>
            </a:extLst>
          </p:cNvPr>
          <p:cNvSpPr>
            <a:spLocks noGrp="1"/>
          </p:cNvSpPr>
          <p:nvPr>
            <p:ph type="title"/>
          </p:nvPr>
        </p:nvSpPr>
        <p:spPr/>
        <p:txBody>
          <a:bodyPr/>
          <a:lstStyle/>
          <a:p>
            <a:r>
              <a:rPr lang="en-US" dirty="0"/>
              <a:t>Problem Solving</a:t>
            </a:r>
          </a:p>
        </p:txBody>
      </p:sp>
      <p:sp>
        <p:nvSpPr>
          <p:cNvPr id="5" name="Rectangle 3">
            <a:extLst>
              <a:ext uri="{FF2B5EF4-FFF2-40B4-BE49-F238E27FC236}">
                <a16:creationId xmlns:a16="http://schemas.microsoft.com/office/drawing/2014/main" id="{F5600E78-F703-4DEB-1E25-3FD1B3D7CCA2}"/>
              </a:ext>
            </a:extLst>
          </p:cNvPr>
          <p:cNvSpPr txBox="1">
            <a:spLocks noChangeArrowheads="1"/>
          </p:cNvSpPr>
          <p:nvPr/>
        </p:nvSpPr>
        <p:spPr>
          <a:xfrm>
            <a:off x="457200" y="1447800"/>
            <a:ext cx="8229600" cy="47593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u="sng" dirty="0"/>
              <a:t>The problem:</a:t>
            </a:r>
            <a:r>
              <a:rPr lang="en-US" altLang="en-US" dirty="0"/>
              <a:t>  computers can perform arithmetic but not calculus</a:t>
            </a:r>
          </a:p>
          <a:p>
            <a:pPr>
              <a:buFont typeface="Wingdings" pitchFamily="2" charset="2"/>
              <a:buChar char="ü"/>
            </a:pPr>
            <a:endParaRPr lang="en-US" altLang="en-US" dirty="0"/>
          </a:p>
          <a:p>
            <a:endParaRPr lang="en-US" altLang="en-US" dirty="0"/>
          </a:p>
          <a:p>
            <a:endParaRPr lang="en-US" altLang="en-US" dirty="0"/>
          </a:p>
          <a:p>
            <a:endParaRPr lang="en-US" altLang="en-US" u="sng" dirty="0"/>
          </a:p>
          <a:p>
            <a:endParaRPr lang="en-US" altLang="en-US" u="sng" dirty="0"/>
          </a:p>
          <a:p>
            <a:endParaRPr lang="en-US" altLang="en-US" sz="900" u="sng" dirty="0"/>
          </a:p>
          <a:p>
            <a:r>
              <a:rPr lang="en-US" altLang="en-US" u="sng" dirty="0"/>
              <a:t>The solution:</a:t>
            </a:r>
            <a:r>
              <a:rPr lang="en-US" altLang="en-US" dirty="0"/>
              <a:t>  numerical methods</a:t>
            </a:r>
          </a:p>
          <a:p>
            <a:pPr lvl="1"/>
            <a:endParaRPr lang="en-US" altLang="en-US" sz="800" dirty="0">
              <a:solidFill>
                <a:schemeClr val="bg1"/>
              </a:solidFill>
            </a:endParaRPr>
          </a:p>
        </p:txBody>
      </p:sp>
      <p:sp>
        <p:nvSpPr>
          <p:cNvPr id="6" name="Text Box 4">
            <a:extLst>
              <a:ext uri="{FF2B5EF4-FFF2-40B4-BE49-F238E27FC236}">
                <a16:creationId xmlns:a16="http://schemas.microsoft.com/office/drawing/2014/main" id="{D831AC77-E70D-0F5F-97AC-2242FD4DAD7A}"/>
              </a:ext>
            </a:extLst>
          </p:cNvPr>
          <p:cNvSpPr txBox="1">
            <a:spLocks noChangeArrowheads="1"/>
          </p:cNvSpPr>
          <p:nvPr/>
        </p:nvSpPr>
        <p:spPr bwMode="auto">
          <a:xfrm>
            <a:off x="2041525" y="37004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aphicFrame>
        <p:nvGraphicFramePr>
          <p:cNvPr id="7" name="Object 5">
            <a:extLst>
              <a:ext uri="{FF2B5EF4-FFF2-40B4-BE49-F238E27FC236}">
                <a16:creationId xmlns:a16="http://schemas.microsoft.com/office/drawing/2014/main" id="{746B0FED-3AAC-BDB6-17E1-FDB26EC537B9}"/>
              </a:ext>
            </a:extLst>
          </p:cNvPr>
          <p:cNvGraphicFramePr>
            <a:graphicFrameLocks noChangeAspect="1"/>
          </p:cNvGraphicFramePr>
          <p:nvPr/>
        </p:nvGraphicFramePr>
        <p:xfrm>
          <a:off x="2133600" y="2590800"/>
          <a:ext cx="627063" cy="557213"/>
        </p:xfrm>
        <a:graphic>
          <a:graphicData uri="http://schemas.openxmlformats.org/presentationml/2006/ole">
            <mc:AlternateContent xmlns:mc="http://schemas.openxmlformats.org/markup-compatibility/2006">
              <mc:Choice xmlns:v="urn:schemas-microsoft-com:vml" Requires="v">
                <p:oleObj name="Equation" r:id="rId2" imgW="660400" imgH="584200" progId="Equation.3">
                  <p:embed/>
                </p:oleObj>
              </mc:Choice>
              <mc:Fallback>
                <p:oleObj name="Equation" r:id="rId2" imgW="660400" imgH="584200" progId="Equation.3">
                  <p:embed/>
                  <p:pic>
                    <p:nvPicPr>
                      <p:cNvPr id="4098" name="Object 5">
                        <a:extLst>
                          <a:ext uri="{FF2B5EF4-FFF2-40B4-BE49-F238E27FC236}">
                            <a16:creationId xmlns:a16="http://schemas.microsoft.com/office/drawing/2014/main" id="{38B2CE40-3237-4C40-8331-DB4F9B3C3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590800"/>
                        <a:ext cx="627063" cy="5572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a:extLst>
              <a:ext uri="{FF2B5EF4-FFF2-40B4-BE49-F238E27FC236}">
                <a16:creationId xmlns:a16="http://schemas.microsoft.com/office/drawing/2014/main" id="{E1C7E312-6033-8D57-A36B-BB55FB9247F2}"/>
              </a:ext>
            </a:extLst>
          </p:cNvPr>
          <p:cNvGraphicFramePr>
            <a:graphicFrameLocks noChangeAspect="1"/>
          </p:cNvGraphicFramePr>
          <p:nvPr/>
        </p:nvGraphicFramePr>
        <p:xfrm>
          <a:off x="2109788" y="3429000"/>
          <a:ext cx="1325562" cy="1466850"/>
        </p:xfrm>
        <a:graphic>
          <a:graphicData uri="http://schemas.openxmlformats.org/presentationml/2006/ole">
            <mc:AlternateContent xmlns:mc="http://schemas.openxmlformats.org/markup-compatibility/2006">
              <mc:Choice xmlns:v="urn:schemas-microsoft-com:vml" Requires="v">
                <p:oleObj name="Equation" r:id="rId4" imgW="2044700" imgH="2273300" progId="Equation.3">
                  <p:embed/>
                </p:oleObj>
              </mc:Choice>
              <mc:Fallback>
                <p:oleObj name="Equation" r:id="rId4" imgW="2044700" imgH="2273300" progId="Equation.3">
                  <p:embed/>
                  <p:pic>
                    <p:nvPicPr>
                      <p:cNvPr id="4099" name="Object 6">
                        <a:extLst>
                          <a:ext uri="{FF2B5EF4-FFF2-40B4-BE49-F238E27FC236}">
                            <a16:creationId xmlns:a16="http://schemas.microsoft.com/office/drawing/2014/main" id="{4B63725D-4A69-E282-726C-38B4E7697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788" y="3429000"/>
                        <a:ext cx="1325562" cy="14668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A8D3C06E-8C9E-C107-63BD-BE29EB2774F9}"/>
              </a:ext>
            </a:extLst>
          </p:cNvPr>
          <p:cNvGraphicFramePr>
            <a:graphicFrameLocks noChangeAspect="1"/>
          </p:cNvGraphicFramePr>
          <p:nvPr/>
        </p:nvGraphicFramePr>
        <p:xfrm>
          <a:off x="3636963" y="3581400"/>
          <a:ext cx="2490787" cy="1219200"/>
        </p:xfrm>
        <a:graphic>
          <a:graphicData uri="http://schemas.openxmlformats.org/presentationml/2006/ole">
            <mc:AlternateContent xmlns:mc="http://schemas.openxmlformats.org/markup-compatibility/2006">
              <mc:Choice xmlns:v="urn:schemas-microsoft-com:vml" Requires="v">
                <p:oleObj name="Equation" r:id="rId6" imgW="3073400" imgH="1460500" progId="Equation.3">
                  <p:embed/>
                </p:oleObj>
              </mc:Choice>
              <mc:Fallback>
                <p:oleObj name="Equation" r:id="rId6" imgW="3073400" imgH="1460500" progId="Equation.3">
                  <p:embed/>
                  <p:pic>
                    <p:nvPicPr>
                      <p:cNvPr id="4100" name="Object 7">
                        <a:extLst>
                          <a:ext uri="{FF2B5EF4-FFF2-40B4-BE49-F238E27FC236}">
                            <a16:creationId xmlns:a16="http://schemas.microsoft.com/office/drawing/2014/main" id="{6A67C333-8EDA-C565-E54D-C75D1143AA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963" y="3581400"/>
                        <a:ext cx="2490787" cy="1219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reeform 8">
            <a:extLst>
              <a:ext uri="{FF2B5EF4-FFF2-40B4-BE49-F238E27FC236}">
                <a16:creationId xmlns:a16="http://schemas.microsoft.com/office/drawing/2014/main" id="{EC57B760-DC11-1872-72B2-F529238991BC}"/>
              </a:ext>
            </a:extLst>
          </p:cNvPr>
          <p:cNvSpPr>
            <a:spLocks/>
          </p:cNvSpPr>
          <p:nvPr/>
        </p:nvSpPr>
        <p:spPr bwMode="auto">
          <a:xfrm>
            <a:off x="1295400" y="2514600"/>
            <a:ext cx="862013" cy="830263"/>
          </a:xfrm>
          <a:custGeom>
            <a:avLst/>
            <a:gdLst>
              <a:gd name="T0" fmla="*/ 0 w 543"/>
              <a:gd name="T1" fmla="*/ 305 h 523"/>
              <a:gd name="T2" fmla="*/ 135 w 543"/>
              <a:gd name="T3" fmla="*/ 472 h 523"/>
              <a:gd name="T4" fmla="*/ 543 w 543"/>
              <a:gd name="T5" fmla="*/ 0 h 523"/>
              <a:gd name="T6" fmla="*/ 0 60000 65536"/>
              <a:gd name="T7" fmla="*/ 0 60000 65536"/>
              <a:gd name="T8" fmla="*/ 0 60000 65536"/>
              <a:gd name="T9" fmla="*/ 0 w 543"/>
              <a:gd name="T10" fmla="*/ 0 h 523"/>
              <a:gd name="T11" fmla="*/ 543 w 543"/>
              <a:gd name="T12" fmla="*/ 523 h 523"/>
            </a:gdLst>
            <a:ahLst/>
            <a:cxnLst>
              <a:cxn ang="T6">
                <a:pos x="T0" y="T1"/>
              </a:cxn>
              <a:cxn ang="T7">
                <a:pos x="T2" y="T3"/>
              </a:cxn>
              <a:cxn ang="T8">
                <a:pos x="T4" y="T5"/>
              </a:cxn>
            </a:cxnLst>
            <a:rect l="T9" t="T10" r="T11" b="T12"/>
            <a:pathLst>
              <a:path w="543" h="523">
                <a:moveTo>
                  <a:pt x="0" y="305"/>
                </a:moveTo>
                <a:cubicBezTo>
                  <a:pt x="68" y="304"/>
                  <a:pt x="45" y="523"/>
                  <a:pt x="135" y="472"/>
                </a:cubicBezTo>
                <a:cubicBezTo>
                  <a:pt x="225" y="421"/>
                  <a:pt x="377" y="56"/>
                  <a:pt x="543" y="0"/>
                </a:cubicBezTo>
              </a:path>
            </a:pathLst>
          </a:custGeom>
          <a:noFill/>
          <a:ln w="1016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1" name="Group 9">
            <a:extLst>
              <a:ext uri="{FF2B5EF4-FFF2-40B4-BE49-F238E27FC236}">
                <a16:creationId xmlns:a16="http://schemas.microsoft.com/office/drawing/2014/main" id="{DEE3432B-8DF6-7DA0-270F-2320584D1775}"/>
              </a:ext>
            </a:extLst>
          </p:cNvPr>
          <p:cNvGrpSpPr>
            <a:grpSpLocks/>
          </p:cNvGrpSpPr>
          <p:nvPr/>
        </p:nvGrpSpPr>
        <p:grpSpPr bwMode="auto">
          <a:xfrm>
            <a:off x="1143000" y="3733800"/>
            <a:ext cx="838200" cy="911225"/>
            <a:chOff x="528" y="2402"/>
            <a:chExt cx="528" cy="574"/>
          </a:xfrm>
        </p:grpSpPr>
        <p:sp>
          <p:nvSpPr>
            <p:cNvPr id="12" name="Freeform 10">
              <a:extLst>
                <a:ext uri="{FF2B5EF4-FFF2-40B4-BE49-F238E27FC236}">
                  <a16:creationId xmlns:a16="http://schemas.microsoft.com/office/drawing/2014/main" id="{D5039800-8963-EF0A-9320-5820784C4AFC}"/>
                </a:ext>
              </a:extLst>
            </p:cNvPr>
            <p:cNvSpPr>
              <a:spLocks/>
            </p:cNvSpPr>
            <p:nvPr/>
          </p:nvSpPr>
          <p:spPr bwMode="auto">
            <a:xfrm>
              <a:off x="528" y="2448"/>
              <a:ext cx="528" cy="528"/>
            </a:xfrm>
            <a:custGeom>
              <a:avLst/>
              <a:gdLst>
                <a:gd name="T0" fmla="*/ 0 w 480"/>
                <a:gd name="T1" fmla="*/ 0 h 480"/>
                <a:gd name="T2" fmla="*/ 165 w 480"/>
                <a:gd name="T3" fmla="*/ 165 h 480"/>
                <a:gd name="T4" fmla="*/ 299 w 480"/>
                <a:gd name="T5" fmla="*/ 299 h 480"/>
                <a:gd name="T6" fmla="*/ 480 w 480"/>
                <a:gd name="T7" fmla="*/ 480 h 480"/>
                <a:gd name="T8" fmla="*/ 0 60000 65536"/>
                <a:gd name="T9" fmla="*/ 0 60000 65536"/>
                <a:gd name="T10" fmla="*/ 0 60000 65536"/>
                <a:gd name="T11" fmla="*/ 0 60000 65536"/>
                <a:gd name="T12" fmla="*/ 0 w 480"/>
                <a:gd name="T13" fmla="*/ 0 h 480"/>
                <a:gd name="T14" fmla="*/ 480 w 480"/>
                <a:gd name="T15" fmla="*/ 480 h 480"/>
              </a:gdLst>
              <a:ahLst/>
              <a:cxnLst>
                <a:cxn ang="T8">
                  <a:pos x="T0" y="T1"/>
                </a:cxn>
                <a:cxn ang="T9">
                  <a:pos x="T2" y="T3"/>
                </a:cxn>
                <a:cxn ang="T10">
                  <a:pos x="T4" y="T5"/>
                </a:cxn>
                <a:cxn ang="T11">
                  <a:pos x="T6" y="T7"/>
                </a:cxn>
              </a:cxnLst>
              <a:rect l="T12" t="T13" r="T14" b="T15"/>
              <a:pathLst>
                <a:path w="480" h="480">
                  <a:moveTo>
                    <a:pt x="0" y="0"/>
                  </a:moveTo>
                  <a:cubicBezTo>
                    <a:pt x="27" y="27"/>
                    <a:pt x="115" y="115"/>
                    <a:pt x="165" y="165"/>
                  </a:cubicBezTo>
                  <a:cubicBezTo>
                    <a:pt x="215" y="215"/>
                    <a:pt x="247" y="247"/>
                    <a:pt x="299" y="299"/>
                  </a:cubicBezTo>
                  <a:cubicBezTo>
                    <a:pt x="379" y="379"/>
                    <a:pt x="450" y="450"/>
                    <a:pt x="480" y="480"/>
                  </a:cubicBezTo>
                </a:path>
              </a:pathLst>
            </a:custGeom>
            <a:noFill/>
            <a:ln w="1016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 name="Freeform 11">
              <a:extLst>
                <a:ext uri="{FF2B5EF4-FFF2-40B4-BE49-F238E27FC236}">
                  <a16:creationId xmlns:a16="http://schemas.microsoft.com/office/drawing/2014/main" id="{B8634B9F-234A-19B6-4B57-01E5E9BB7FBB}"/>
                </a:ext>
              </a:extLst>
            </p:cNvPr>
            <p:cNvSpPr>
              <a:spLocks/>
            </p:cNvSpPr>
            <p:nvPr/>
          </p:nvSpPr>
          <p:spPr bwMode="auto">
            <a:xfrm rot="4895958">
              <a:off x="575" y="2402"/>
              <a:ext cx="480" cy="480"/>
            </a:xfrm>
            <a:custGeom>
              <a:avLst/>
              <a:gdLst>
                <a:gd name="T0" fmla="*/ 0 w 480"/>
                <a:gd name="T1" fmla="*/ 0 h 480"/>
                <a:gd name="T2" fmla="*/ 165 w 480"/>
                <a:gd name="T3" fmla="*/ 165 h 480"/>
                <a:gd name="T4" fmla="*/ 299 w 480"/>
                <a:gd name="T5" fmla="*/ 299 h 480"/>
                <a:gd name="T6" fmla="*/ 480 w 480"/>
                <a:gd name="T7" fmla="*/ 480 h 480"/>
                <a:gd name="T8" fmla="*/ 0 60000 65536"/>
                <a:gd name="T9" fmla="*/ 0 60000 65536"/>
                <a:gd name="T10" fmla="*/ 0 60000 65536"/>
                <a:gd name="T11" fmla="*/ 0 60000 65536"/>
                <a:gd name="T12" fmla="*/ 0 w 480"/>
                <a:gd name="T13" fmla="*/ 0 h 480"/>
                <a:gd name="T14" fmla="*/ 480 w 480"/>
                <a:gd name="T15" fmla="*/ 480 h 480"/>
              </a:gdLst>
              <a:ahLst/>
              <a:cxnLst>
                <a:cxn ang="T8">
                  <a:pos x="T0" y="T1"/>
                </a:cxn>
                <a:cxn ang="T9">
                  <a:pos x="T2" y="T3"/>
                </a:cxn>
                <a:cxn ang="T10">
                  <a:pos x="T4" y="T5"/>
                </a:cxn>
                <a:cxn ang="T11">
                  <a:pos x="T6" y="T7"/>
                </a:cxn>
              </a:cxnLst>
              <a:rect l="T12" t="T13" r="T14" b="T15"/>
              <a:pathLst>
                <a:path w="480" h="480">
                  <a:moveTo>
                    <a:pt x="0" y="0"/>
                  </a:moveTo>
                  <a:cubicBezTo>
                    <a:pt x="27" y="27"/>
                    <a:pt x="115" y="115"/>
                    <a:pt x="165" y="165"/>
                  </a:cubicBezTo>
                  <a:cubicBezTo>
                    <a:pt x="215" y="215"/>
                    <a:pt x="247" y="247"/>
                    <a:pt x="299" y="299"/>
                  </a:cubicBezTo>
                  <a:cubicBezTo>
                    <a:pt x="379" y="379"/>
                    <a:pt x="450" y="450"/>
                    <a:pt x="480" y="480"/>
                  </a:cubicBezTo>
                </a:path>
              </a:pathLst>
            </a:custGeom>
            <a:noFill/>
            <a:ln w="1016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aphicFrame>
        <p:nvGraphicFramePr>
          <p:cNvPr id="14" name="Object 12">
            <a:extLst>
              <a:ext uri="{FF2B5EF4-FFF2-40B4-BE49-F238E27FC236}">
                <a16:creationId xmlns:a16="http://schemas.microsoft.com/office/drawing/2014/main" id="{38191333-A597-CFB0-7FCB-FBEE1E8DCB02}"/>
              </a:ext>
            </a:extLst>
          </p:cNvPr>
          <p:cNvGraphicFramePr>
            <a:graphicFrameLocks noChangeAspect="1"/>
          </p:cNvGraphicFramePr>
          <p:nvPr/>
        </p:nvGraphicFramePr>
        <p:xfrm>
          <a:off x="2971800" y="2743200"/>
          <a:ext cx="627063" cy="279400"/>
        </p:xfrm>
        <a:graphic>
          <a:graphicData uri="http://schemas.openxmlformats.org/presentationml/2006/ole">
            <mc:AlternateContent xmlns:mc="http://schemas.openxmlformats.org/markup-compatibility/2006">
              <mc:Choice xmlns:v="urn:schemas-microsoft-com:vml" Requires="v">
                <p:oleObj name="Equation" r:id="rId8" imgW="660400" imgH="292100" progId="Equation.3">
                  <p:embed/>
                </p:oleObj>
              </mc:Choice>
              <mc:Fallback>
                <p:oleObj name="Equation" r:id="rId8" imgW="660400" imgH="292100" progId="Equation.3">
                  <p:embed/>
                  <p:pic>
                    <p:nvPicPr>
                      <p:cNvPr id="4101" name="Object 12">
                        <a:extLst>
                          <a:ext uri="{FF2B5EF4-FFF2-40B4-BE49-F238E27FC236}">
                            <a16:creationId xmlns:a16="http://schemas.microsoft.com/office/drawing/2014/main" id="{06FFFD0A-BFBD-1EDB-3CC8-C896A654A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2743200"/>
                        <a:ext cx="627063" cy="279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3">
            <a:extLst>
              <a:ext uri="{FF2B5EF4-FFF2-40B4-BE49-F238E27FC236}">
                <a16:creationId xmlns:a16="http://schemas.microsoft.com/office/drawing/2014/main" id="{B3992A4D-6F77-89EE-9ED4-32B784B0B81C}"/>
              </a:ext>
            </a:extLst>
          </p:cNvPr>
          <p:cNvGraphicFramePr>
            <a:graphicFrameLocks noChangeAspect="1"/>
          </p:cNvGraphicFramePr>
          <p:nvPr/>
        </p:nvGraphicFramePr>
        <p:xfrm>
          <a:off x="4630738" y="2590800"/>
          <a:ext cx="627062" cy="557213"/>
        </p:xfrm>
        <a:graphic>
          <a:graphicData uri="http://schemas.openxmlformats.org/presentationml/2006/ole">
            <mc:AlternateContent xmlns:mc="http://schemas.openxmlformats.org/markup-compatibility/2006">
              <mc:Choice xmlns:v="urn:schemas-microsoft-com:vml" Requires="v">
                <p:oleObj name="Equation" r:id="rId10" imgW="660400" imgH="584200" progId="Equation.3">
                  <p:embed/>
                </p:oleObj>
              </mc:Choice>
              <mc:Fallback>
                <p:oleObj name="Equation" r:id="rId10" imgW="660400" imgH="584200" progId="Equation.3">
                  <p:embed/>
                  <p:pic>
                    <p:nvPicPr>
                      <p:cNvPr id="4102" name="Object 13">
                        <a:extLst>
                          <a:ext uri="{FF2B5EF4-FFF2-40B4-BE49-F238E27FC236}">
                            <a16:creationId xmlns:a16="http://schemas.microsoft.com/office/drawing/2014/main" id="{85FD424F-8F52-72F1-9342-5B1A5A8883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0738" y="2590800"/>
                        <a:ext cx="627062" cy="5572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a:extLst>
              <a:ext uri="{FF2B5EF4-FFF2-40B4-BE49-F238E27FC236}">
                <a16:creationId xmlns:a16="http://schemas.microsoft.com/office/drawing/2014/main" id="{F95EACED-C38A-DBBE-557B-B0F64A141BAE}"/>
              </a:ext>
            </a:extLst>
          </p:cNvPr>
          <p:cNvGraphicFramePr>
            <a:graphicFrameLocks noChangeAspect="1"/>
          </p:cNvGraphicFramePr>
          <p:nvPr/>
        </p:nvGraphicFramePr>
        <p:xfrm>
          <a:off x="3792538" y="2590800"/>
          <a:ext cx="627062" cy="557213"/>
        </p:xfrm>
        <a:graphic>
          <a:graphicData uri="http://schemas.openxmlformats.org/presentationml/2006/ole">
            <mc:AlternateContent xmlns:mc="http://schemas.openxmlformats.org/markup-compatibility/2006">
              <mc:Choice xmlns:v="urn:schemas-microsoft-com:vml" Requires="v">
                <p:oleObj name="Equation" r:id="rId12" imgW="660400" imgH="584200" progId="Equation.3">
                  <p:embed/>
                </p:oleObj>
              </mc:Choice>
              <mc:Fallback>
                <p:oleObj name="Equation" r:id="rId12" imgW="660400" imgH="584200" progId="Equation.3">
                  <p:embed/>
                  <p:pic>
                    <p:nvPicPr>
                      <p:cNvPr id="4103" name="Object 14">
                        <a:extLst>
                          <a:ext uri="{FF2B5EF4-FFF2-40B4-BE49-F238E27FC236}">
                            <a16:creationId xmlns:a16="http://schemas.microsoft.com/office/drawing/2014/main" id="{BE762A5B-FC98-E72C-2AA8-D5BFE5C7F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538" y="2590800"/>
                        <a:ext cx="627062" cy="5572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0" name="Picture 2" descr="Introduction to Numerical Analysis | Mathematics | MIT OpenCourseWare">
            <a:extLst>
              <a:ext uri="{FF2B5EF4-FFF2-40B4-BE49-F238E27FC236}">
                <a16:creationId xmlns:a16="http://schemas.microsoft.com/office/drawing/2014/main" id="{9230476F-CAAE-58B5-78FE-FC57FB35F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7750" y="2463103"/>
            <a:ext cx="2956049" cy="277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51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9433-BBBE-EA28-4FA0-F65653C29105}"/>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F8ADEC28-88C4-7B9D-BC90-66F477B0E1D4}"/>
              </a:ext>
            </a:extLst>
          </p:cNvPr>
          <p:cNvPicPr>
            <a:picLocks noChangeAspect="1" noChangeArrowheads="1"/>
          </p:cNvPicPr>
          <p:nvPr/>
        </p:nvPicPr>
        <p:blipFill>
          <a:blip r:embed="rId2"/>
          <a:srcRect/>
          <a:stretch>
            <a:fillRect/>
          </a:stretch>
        </p:blipFill>
        <p:spPr bwMode="auto">
          <a:xfrm>
            <a:off x="1312769" y="1178082"/>
            <a:ext cx="6518461" cy="3592061"/>
          </a:xfrm>
          <a:prstGeom prst="rect">
            <a:avLst/>
          </a:prstGeom>
          <a:noFill/>
          <a:ln w="9525">
            <a:noFill/>
            <a:miter lim="800000"/>
            <a:headEnd/>
            <a:tailEnd/>
          </a:ln>
          <a:effectLst/>
        </p:spPr>
      </p:pic>
      <p:sp>
        <p:nvSpPr>
          <p:cNvPr id="5" name="Content Placeholder 2">
            <a:extLst>
              <a:ext uri="{FF2B5EF4-FFF2-40B4-BE49-F238E27FC236}">
                <a16:creationId xmlns:a16="http://schemas.microsoft.com/office/drawing/2014/main" id="{733FA5D0-886F-C691-F938-0EF6ED49C4A4}"/>
              </a:ext>
            </a:extLst>
          </p:cNvPr>
          <p:cNvSpPr>
            <a:spLocks noGrp="1"/>
          </p:cNvSpPr>
          <p:nvPr>
            <p:ph idx="1"/>
          </p:nvPr>
        </p:nvSpPr>
        <p:spPr>
          <a:xfrm>
            <a:off x="251519" y="4770142"/>
            <a:ext cx="8640960" cy="1611185"/>
          </a:xfrm>
        </p:spPr>
        <p:txBody>
          <a:bodyPr/>
          <a:lstStyle/>
          <a:p>
            <a:pPr marL="0" indent="0">
              <a:buNone/>
            </a:pPr>
            <a:r>
              <a:rPr lang="en-US" dirty="0"/>
              <a:t>Parameterizations = approximate the bulk effects of physical processes that are too small, too complex, or too poorly understood to be explicitly represented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1325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9B6-5A1F-8ABE-53D2-1EC0E1B242B9}"/>
              </a:ext>
            </a:extLst>
          </p:cNvPr>
          <p:cNvSpPr>
            <a:spLocks noGrp="1"/>
          </p:cNvSpPr>
          <p:nvPr>
            <p:ph type="title"/>
          </p:nvPr>
        </p:nvSpPr>
        <p:spPr/>
        <p:txBody>
          <a:bodyPr/>
          <a:lstStyle/>
          <a:p>
            <a:r>
              <a:rPr lang="en-US" dirty="0"/>
              <a:t>Lateral Boundaries</a:t>
            </a:r>
          </a:p>
        </p:txBody>
      </p:sp>
      <p:pic>
        <p:nvPicPr>
          <p:cNvPr id="4" name="Picture 2">
            <a:extLst>
              <a:ext uri="{FF2B5EF4-FFF2-40B4-BE49-F238E27FC236}">
                <a16:creationId xmlns:a16="http://schemas.microsoft.com/office/drawing/2014/main" id="{93B1C3B1-42DF-3EEA-5BB6-9274106EA6F5}"/>
              </a:ext>
            </a:extLst>
          </p:cNvPr>
          <p:cNvPicPr>
            <a:picLocks noChangeAspect="1" noChangeArrowheads="1"/>
          </p:cNvPicPr>
          <p:nvPr/>
        </p:nvPicPr>
        <p:blipFill>
          <a:blip r:embed="rId2"/>
          <a:srcRect/>
          <a:stretch>
            <a:fillRect/>
          </a:stretch>
        </p:blipFill>
        <p:spPr bwMode="auto">
          <a:xfrm>
            <a:off x="76200" y="1066800"/>
            <a:ext cx="4800600" cy="4120515"/>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AB4D3989-B8DF-8A5A-3910-CDA351FB62D5}"/>
              </a:ext>
            </a:extLst>
          </p:cNvPr>
          <p:cNvPicPr>
            <a:picLocks noChangeAspect="1" noChangeArrowheads="1"/>
          </p:cNvPicPr>
          <p:nvPr/>
        </p:nvPicPr>
        <p:blipFill>
          <a:blip r:embed="rId3"/>
          <a:srcRect/>
          <a:stretch>
            <a:fillRect/>
          </a:stretch>
        </p:blipFill>
        <p:spPr bwMode="auto">
          <a:xfrm>
            <a:off x="4419599" y="1981200"/>
            <a:ext cx="4664217" cy="3887908"/>
          </a:xfrm>
          <a:prstGeom prst="rect">
            <a:avLst/>
          </a:prstGeom>
          <a:noFill/>
          <a:ln w="9525">
            <a:noFill/>
            <a:miter lim="800000"/>
            <a:headEnd/>
            <a:tailEnd/>
          </a:ln>
          <a:effectLst/>
        </p:spPr>
      </p:pic>
    </p:spTree>
    <p:extLst>
      <p:ext uri="{BB962C8B-B14F-4D97-AF65-F5344CB8AC3E}">
        <p14:creationId xmlns:p14="http://schemas.microsoft.com/office/powerpoint/2010/main" val="279386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76B9-DDD7-1270-26AD-80ED5159AF99}"/>
              </a:ext>
            </a:extLst>
          </p:cNvPr>
          <p:cNvSpPr>
            <a:spLocks noGrp="1"/>
          </p:cNvSpPr>
          <p:nvPr>
            <p:ph type="title"/>
          </p:nvPr>
        </p:nvSpPr>
        <p:spPr/>
        <p:txBody>
          <a:bodyPr/>
          <a:lstStyle/>
          <a:p>
            <a:r>
              <a:rPr lang="en-US" dirty="0"/>
              <a:t>Lower Boundary</a:t>
            </a:r>
          </a:p>
        </p:txBody>
      </p:sp>
      <p:pic>
        <p:nvPicPr>
          <p:cNvPr id="4" name="Picture 2">
            <a:extLst>
              <a:ext uri="{FF2B5EF4-FFF2-40B4-BE49-F238E27FC236}">
                <a16:creationId xmlns:a16="http://schemas.microsoft.com/office/drawing/2014/main" id="{1D112373-EA35-0A01-03A4-D964287E58C1}"/>
              </a:ext>
            </a:extLst>
          </p:cNvPr>
          <p:cNvPicPr>
            <a:picLocks noChangeAspect="1" noChangeArrowheads="1"/>
          </p:cNvPicPr>
          <p:nvPr/>
        </p:nvPicPr>
        <p:blipFill>
          <a:blip r:embed="rId2" cstate="print"/>
          <a:srcRect/>
          <a:stretch>
            <a:fillRect/>
          </a:stretch>
        </p:blipFill>
        <p:spPr bwMode="auto">
          <a:xfrm>
            <a:off x="228600" y="2209800"/>
            <a:ext cx="8311568" cy="2971800"/>
          </a:xfrm>
          <a:prstGeom prst="rect">
            <a:avLst/>
          </a:prstGeom>
          <a:noFill/>
          <a:ln w="9525">
            <a:noFill/>
            <a:miter lim="800000"/>
            <a:headEnd/>
            <a:tailEnd/>
          </a:ln>
        </p:spPr>
      </p:pic>
    </p:spTree>
    <p:extLst>
      <p:ext uri="{BB962C8B-B14F-4D97-AF65-F5344CB8AC3E}">
        <p14:creationId xmlns:p14="http://schemas.microsoft.com/office/powerpoint/2010/main" val="397395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042E-0B30-5312-ACB5-FF41A075D942}"/>
              </a:ext>
            </a:extLst>
          </p:cNvPr>
          <p:cNvSpPr>
            <a:spLocks noGrp="1"/>
          </p:cNvSpPr>
          <p:nvPr>
            <p:ph type="title"/>
          </p:nvPr>
        </p:nvSpPr>
        <p:spPr/>
        <p:txBody>
          <a:bodyPr/>
          <a:lstStyle/>
          <a:p>
            <a:r>
              <a:rPr lang="en-US" dirty="0"/>
              <a:t>What is (Model) NWP?</a:t>
            </a:r>
          </a:p>
        </p:txBody>
      </p:sp>
      <p:pic>
        <p:nvPicPr>
          <p:cNvPr id="5" name="Picture 6" descr="A grid for a numerical weather model is shown. The grid divides the surface of the Earth along meridians and parallels, and simulates the thickness of the atmosphere by stacking grid cells away from the Earth's center. An inset shows the different physical processes analyzed in each grid cell, such as advection, precipitation, solar radiation, and terrestrial radiative cooling.">
            <a:extLst>
              <a:ext uri="{FF2B5EF4-FFF2-40B4-BE49-F238E27FC236}">
                <a16:creationId xmlns:a16="http://schemas.microsoft.com/office/drawing/2014/main" id="{2B8D6FB6-2C2C-E6D6-2DB2-0B4DB6F615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7032" y="2829259"/>
            <a:ext cx="3443953" cy="3416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arth in Space | Science - Quizizz">
            <a:extLst>
              <a:ext uri="{FF2B5EF4-FFF2-40B4-BE49-F238E27FC236}">
                <a16:creationId xmlns:a16="http://schemas.microsoft.com/office/drawing/2014/main" id="{4C2F19F8-9CC1-8E2A-1538-9030E256A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6" y="1213649"/>
            <a:ext cx="3588363" cy="3561201"/>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332A788B-E778-F527-1632-620042FC99FB}"/>
              </a:ext>
            </a:extLst>
          </p:cNvPr>
          <p:cNvSpPr/>
          <p:nvPr/>
        </p:nvSpPr>
        <p:spPr>
          <a:xfrm>
            <a:off x="4381216" y="2517289"/>
            <a:ext cx="1492460" cy="10112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EB9949-8AB2-7C54-163D-BFF1101AE502}"/>
              </a:ext>
            </a:extLst>
          </p:cNvPr>
          <p:cNvSpPr txBox="1"/>
          <p:nvPr/>
        </p:nvSpPr>
        <p:spPr>
          <a:xfrm>
            <a:off x="4381215" y="2838232"/>
            <a:ext cx="1492460" cy="369332"/>
          </a:xfrm>
          <a:prstGeom prst="rect">
            <a:avLst/>
          </a:prstGeom>
          <a:noFill/>
        </p:spPr>
        <p:txBody>
          <a:bodyPr wrap="none" rtlCol="0">
            <a:spAutoFit/>
          </a:bodyPr>
          <a:lstStyle/>
          <a:p>
            <a:r>
              <a:rPr lang="en-US" b="1" dirty="0">
                <a:solidFill>
                  <a:schemeClr val="bg1"/>
                </a:solidFill>
              </a:rPr>
              <a:t>Simplification</a:t>
            </a:r>
          </a:p>
        </p:txBody>
      </p:sp>
      <p:sp>
        <p:nvSpPr>
          <p:cNvPr id="13" name="Rectangle 3">
            <a:extLst>
              <a:ext uri="{FF2B5EF4-FFF2-40B4-BE49-F238E27FC236}">
                <a16:creationId xmlns:a16="http://schemas.microsoft.com/office/drawing/2014/main" id="{1B55F82D-F414-FDD1-36B4-8542FFFED053}"/>
              </a:ext>
            </a:extLst>
          </p:cNvPr>
          <p:cNvSpPr txBox="1">
            <a:spLocks noChangeArrowheads="1"/>
          </p:cNvSpPr>
          <p:nvPr/>
        </p:nvSpPr>
        <p:spPr>
          <a:xfrm>
            <a:off x="-58756" y="4783823"/>
            <a:ext cx="5814097" cy="188078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600" b="1" dirty="0"/>
              <a:t>Numerical: using data or numbers; in reference to the methods used (i.e., the solving of mathematical equations).</a:t>
            </a:r>
          </a:p>
          <a:p>
            <a:r>
              <a:rPr lang="en-US" altLang="en-US" sz="1600" b="1" dirty="0"/>
              <a:t>Weather: the state of the atmosphere with respect to wind, temperature, moisture, pressure, etc.; also referring to the time scale (e.g., in contrast to climate).</a:t>
            </a:r>
          </a:p>
          <a:p>
            <a:r>
              <a:rPr lang="en-US" altLang="en-US" sz="1600" b="1" dirty="0"/>
              <a:t>Prediction: an act of declaration of a future event; more generally, a forecast of a past, present, or future event.</a:t>
            </a:r>
          </a:p>
          <a:p>
            <a:endParaRPr lang="en-US" altLang="en-US" sz="1600" b="1" dirty="0"/>
          </a:p>
        </p:txBody>
      </p:sp>
    </p:spTree>
    <p:extLst>
      <p:ext uri="{BB962C8B-B14F-4D97-AF65-F5344CB8AC3E}">
        <p14:creationId xmlns:p14="http://schemas.microsoft.com/office/powerpoint/2010/main" val="120857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4A88D-78CA-E83D-E284-EBCD1B8BB8D3}"/>
              </a:ext>
            </a:extLst>
          </p:cNvPr>
          <p:cNvSpPr>
            <a:spLocks noGrp="1"/>
          </p:cNvSpPr>
          <p:nvPr>
            <p:ph type="title"/>
          </p:nvPr>
        </p:nvSpPr>
        <p:spPr/>
        <p:txBody>
          <a:bodyPr/>
          <a:lstStyle/>
          <a:p>
            <a:endParaRPr lang="en-US"/>
          </a:p>
        </p:txBody>
      </p:sp>
      <p:grpSp>
        <p:nvGrpSpPr>
          <p:cNvPr id="4" name="Group 3">
            <a:extLst>
              <a:ext uri="{FF2B5EF4-FFF2-40B4-BE49-F238E27FC236}">
                <a16:creationId xmlns:a16="http://schemas.microsoft.com/office/drawing/2014/main" id="{BAFD2ADE-DC8A-8E98-1355-83379C68DB19}"/>
              </a:ext>
            </a:extLst>
          </p:cNvPr>
          <p:cNvGrpSpPr/>
          <p:nvPr/>
        </p:nvGrpSpPr>
        <p:grpSpPr>
          <a:xfrm>
            <a:off x="410880" y="1925618"/>
            <a:ext cx="4451873" cy="3878132"/>
            <a:chOff x="2971800" y="324195"/>
            <a:chExt cx="6583680" cy="5985165"/>
          </a:xfrm>
        </p:grpSpPr>
        <p:grpSp>
          <p:nvGrpSpPr>
            <p:cNvPr id="5" name="Group 4">
              <a:extLst>
                <a:ext uri="{FF2B5EF4-FFF2-40B4-BE49-F238E27FC236}">
                  <a16:creationId xmlns:a16="http://schemas.microsoft.com/office/drawing/2014/main" id="{DBC53781-CF9A-46E2-70C8-B6F8EA9D90D3}"/>
                </a:ext>
              </a:extLst>
            </p:cNvPr>
            <p:cNvGrpSpPr/>
            <p:nvPr/>
          </p:nvGrpSpPr>
          <p:grpSpPr>
            <a:xfrm>
              <a:off x="2971800" y="324195"/>
              <a:ext cx="6583680" cy="5985165"/>
              <a:chOff x="3489960" y="274319"/>
              <a:chExt cx="5029200" cy="4572001"/>
            </a:xfrm>
          </p:grpSpPr>
          <p:sp>
            <p:nvSpPr>
              <p:cNvPr id="10" name="Oval 9">
                <a:extLst>
                  <a:ext uri="{FF2B5EF4-FFF2-40B4-BE49-F238E27FC236}">
                    <a16:creationId xmlns:a16="http://schemas.microsoft.com/office/drawing/2014/main" id="{B7853156-1470-C50E-B4AB-F8479CDC8321}"/>
                  </a:ext>
                </a:extLst>
              </p:cNvPr>
              <p:cNvSpPr/>
              <p:nvPr/>
            </p:nvSpPr>
            <p:spPr>
              <a:xfrm>
                <a:off x="3489960" y="1691638"/>
                <a:ext cx="3017520" cy="315468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Oval 10">
                <a:extLst>
                  <a:ext uri="{FF2B5EF4-FFF2-40B4-BE49-F238E27FC236}">
                    <a16:creationId xmlns:a16="http://schemas.microsoft.com/office/drawing/2014/main" id="{048004E2-351F-0741-A226-25224B99B23F}"/>
                  </a:ext>
                </a:extLst>
              </p:cNvPr>
              <p:cNvSpPr/>
              <p:nvPr/>
            </p:nvSpPr>
            <p:spPr>
              <a:xfrm>
                <a:off x="5501640" y="1691639"/>
                <a:ext cx="3017520" cy="31546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Oval 11">
                <a:extLst>
                  <a:ext uri="{FF2B5EF4-FFF2-40B4-BE49-F238E27FC236}">
                    <a16:creationId xmlns:a16="http://schemas.microsoft.com/office/drawing/2014/main" id="{FCDED00D-0570-FC42-8A5F-6929BA52CBC2}"/>
                  </a:ext>
                </a:extLst>
              </p:cNvPr>
              <p:cNvSpPr/>
              <p:nvPr/>
            </p:nvSpPr>
            <p:spPr>
              <a:xfrm>
                <a:off x="4495800" y="274319"/>
                <a:ext cx="3017520" cy="315468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 name="TextBox 5">
              <a:extLst>
                <a:ext uri="{FF2B5EF4-FFF2-40B4-BE49-F238E27FC236}">
                  <a16:creationId xmlns:a16="http://schemas.microsoft.com/office/drawing/2014/main" id="{2B420908-44EF-DA50-EB98-5BCB563FAC94}"/>
                </a:ext>
              </a:extLst>
            </p:cNvPr>
            <p:cNvSpPr txBox="1"/>
            <p:nvPr/>
          </p:nvSpPr>
          <p:spPr>
            <a:xfrm>
              <a:off x="5486825" y="1341548"/>
              <a:ext cx="1553630" cy="369332"/>
            </a:xfrm>
            <a:prstGeom prst="rect">
              <a:avLst/>
            </a:prstGeom>
            <a:noFill/>
          </p:spPr>
          <p:txBody>
            <a:bodyPr wrap="none" rtlCol="0">
              <a:spAutoFit/>
            </a:bodyPr>
            <a:lstStyle/>
            <a:p>
              <a:r>
                <a:rPr lang="en-US" dirty="0"/>
                <a:t>Observation</a:t>
              </a:r>
            </a:p>
          </p:txBody>
        </p:sp>
        <p:sp>
          <p:nvSpPr>
            <p:cNvPr id="7" name="TextBox 6">
              <a:extLst>
                <a:ext uri="{FF2B5EF4-FFF2-40B4-BE49-F238E27FC236}">
                  <a16:creationId xmlns:a16="http://schemas.microsoft.com/office/drawing/2014/main" id="{38846173-B699-8D4E-81B6-FA6D9232CF70}"/>
                </a:ext>
              </a:extLst>
            </p:cNvPr>
            <p:cNvSpPr txBox="1"/>
            <p:nvPr/>
          </p:nvSpPr>
          <p:spPr>
            <a:xfrm>
              <a:off x="3862241" y="4292504"/>
              <a:ext cx="902811" cy="369332"/>
            </a:xfrm>
            <a:prstGeom prst="rect">
              <a:avLst/>
            </a:prstGeom>
            <a:noFill/>
          </p:spPr>
          <p:txBody>
            <a:bodyPr wrap="none" rtlCol="0">
              <a:spAutoFit/>
            </a:bodyPr>
            <a:lstStyle/>
            <a:p>
              <a:r>
                <a:rPr lang="en-US" dirty="0"/>
                <a:t>Model</a:t>
              </a:r>
            </a:p>
          </p:txBody>
        </p:sp>
        <p:sp>
          <p:nvSpPr>
            <p:cNvPr id="8" name="TextBox 7">
              <a:extLst>
                <a:ext uri="{FF2B5EF4-FFF2-40B4-BE49-F238E27FC236}">
                  <a16:creationId xmlns:a16="http://schemas.microsoft.com/office/drawing/2014/main" id="{7E856205-7047-0CA6-1B57-B8AF7A6692FB}"/>
                </a:ext>
              </a:extLst>
            </p:cNvPr>
            <p:cNvSpPr txBox="1"/>
            <p:nvPr/>
          </p:nvSpPr>
          <p:spPr>
            <a:xfrm>
              <a:off x="7510697" y="4244476"/>
              <a:ext cx="1335622" cy="369332"/>
            </a:xfrm>
            <a:prstGeom prst="rect">
              <a:avLst/>
            </a:prstGeom>
            <a:noFill/>
          </p:spPr>
          <p:txBody>
            <a:bodyPr wrap="none" rtlCol="0">
              <a:spAutoFit/>
            </a:bodyPr>
            <a:lstStyle/>
            <a:p>
              <a:r>
                <a:rPr lang="en-US" dirty="0"/>
                <a:t>Computer</a:t>
              </a:r>
            </a:p>
          </p:txBody>
        </p:sp>
        <p:sp>
          <p:nvSpPr>
            <p:cNvPr id="9" name="TextBox 8">
              <a:extLst>
                <a:ext uri="{FF2B5EF4-FFF2-40B4-BE49-F238E27FC236}">
                  <a16:creationId xmlns:a16="http://schemas.microsoft.com/office/drawing/2014/main" id="{C3238B89-EF50-246F-0E37-3DC5FE95282E}"/>
                </a:ext>
              </a:extLst>
            </p:cNvPr>
            <p:cNvSpPr txBox="1"/>
            <p:nvPr/>
          </p:nvSpPr>
          <p:spPr>
            <a:xfrm>
              <a:off x="5906811" y="3642360"/>
              <a:ext cx="713657" cy="369332"/>
            </a:xfrm>
            <a:prstGeom prst="rect">
              <a:avLst/>
            </a:prstGeom>
            <a:noFill/>
          </p:spPr>
          <p:txBody>
            <a:bodyPr wrap="none" rtlCol="0">
              <a:spAutoFit/>
            </a:bodyPr>
            <a:lstStyle/>
            <a:p>
              <a:r>
                <a:rPr lang="en-US" b="1" dirty="0"/>
                <a:t>NWP</a:t>
              </a:r>
            </a:p>
          </p:txBody>
        </p:sp>
      </p:grpSp>
      <p:sp>
        <p:nvSpPr>
          <p:cNvPr id="13" name="TextBox 12">
            <a:extLst>
              <a:ext uri="{FF2B5EF4-FFF2-40B4-BE49-F238E27FC236}">
                <a16:creationId xmlns:a16="http://schemas.microsoft.com/office/drawing/2014/main" id="{3D93E94E-19BC-F384-B38A-A9FBC3389BE4}"/>
              </a:ext>
            </a:extLst>
          </p:cNvPr>
          <p:cNvSpPr txBox="1"/>
          <p:nvPr/>
        </p:nvSpPr>
        <p:spPr>
          <a:xfrm>
            <a:off x="4572000" y="1402573"/>
            <a:ext cx="4161120" cy="2308324"/>
          </a:xfrm>
          <a:prstGeom prst="rect">
            <a:avLst/>
          </a:prstGeom>
          <a:noFill/>
        </p:spPr>
        <p:txBody>
          <a:bodyPr wrap="square" rtlCol="0">
            <a:spAutoFit/>
          </a:bodyPr>
          <a:lstStyle/>
          <a:p>
            <a:r>
              <a:rPr lang="en-US" i="1" dirty="0"/>
              <a:t>Success in NWP</a:t>
            </a:r>
          </a:p>
          <a:p>
            <a:pPr marL="285750" indent="-285750">
              <a:buFont typeface="Arial" panose="020B0604020202020204" pitchFamily="34" charset="0"/>
              <a:buChar char="•"/>
            </a:pPr>
            <a:r>
              <a:rPr lang="en-US" i="1" dirty="0"/>
              <a:t>the computer model be a realistic representation of the atmosphere</a:t>
            </a:r>
          </a:p>
          <a:p>
            <a:pPr marL="285750" indent="-285750">
              <a:buFont typeface="Arial" panose="020B0604020202020204" pitchFamily="34" charset="0"/>
              <a:buChar char="•"/>
            </a:pPr>
            <a:r>
              <a:rPr lang="en-US" i="1" dirty="0"/>
              <a:t>the initial conditions be known accurately</a:t>
            </a:r>
          </a:p>
          <a:p>
            <a:pPr marL="285750" indent="-285750">
              <a:buFont typeface="Arial" panose="020B0604020202020204" pitchFamily="34" charset="0"/>
              <a:buChar char="•"/>
            </a:pPr>
            <a:r>
              <a:rPr lang="en-US" i="1" dirty="0"/>
              <a:t>and the computing technology well support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22077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EFBE-4346-AF1B-A0CF-04C3D574F11E}"/>
              </a:ext>
            </a:extLst>
          </p:cNvPr>
          <p:cNvSpPr>
            <a:spLocks noGrp="1"/>
          </p:cNvSpPr>
          <p:nvPr>
            <p:ph type="title"/>
          </p:nvPr>
        </p:nvSpPr>
        <p:spPr/>
        <p:txBody>
          <a:bodyPr/>
          <a:lstStyle/>
          <a:p>
            <a:r>
              <a:rPr lang="en-US" dirty="0"/>
              <a:t>NWP Skill Improvement</a:t>
            </a:r>
          </a:p>
        </p:txBody>
      </p:sp>
      <p:sp>
        <p:nvSpPr>
          <p:cNvPr id="4" name="Content Placeholder 2">
            <a:extLst>
              <a:ext uri="{FF2B5EF4-FFF2-40B4-BE49-F238E27FC236}">
                <a16:creationId xmlns:a16="http://schemas.microsoft.com/office/drawing/2014/main" id="{7139EBE1-2844-B876-5AA2-0A359813213A}"/>
              </a:ext>
            </a:extLst>
          </p:cNvPr>
          <p:cNvSpPr>
            <a:spLocks noGrp="1"/>
          </p:cNvSpPr>
          <p:nvPr>
            <p:ph idx="1"/>
          </p:nvPr>
        </p:nvSpPr>
        <p:spPr>
          <a:xfrm>
            <a:off x="114300" y="1649505"/>
            <a:ext cx="8915400" cy="4353261"/>
          </a:xfrm>
        </p:spPr>
        <p:txBody>
          <a:bodyPr>
            <a:normAutofit fontScale="92500"/>
          </a:bodyPr>
          <a:lstStyle/>
          <a:p>
            <a:r>
              <a:rPr lang="en-US" dirty="0"/>
              <a:t>the increased power of supercomputers, allowing much finer numerical resolution and fewer approximations in the operational atmospheric models; </a:t>
            </a:r>
          </a:p>
          <a:p>
            <a:r>
              <a:rPr lang="en-US" dirty="0"/>
              <a:t>the improved representation of small-scale physical processes (clouds, precipitation, turbulent transfers of heat, moisture, momentum, and radiation) within the models;</a:t>
            </a:r>
          </a:p>
          <a:p>
            <a:r>
              <a:rPr lang="en-US" dirty="0"/>
              <a:t>the use of more accurate methods of data assimilation, which result in improved initial conditions for the models; and</a:t>
            </a:r>
          </a:p>
          <a:p>
            <a:r>
              <a:rPr lang="en-US" dirty="0"/>
              <a:t>the increased availability of data, especially satellite and aircraft data over the oceans and the Southern Hemisphere. </a:t>
            </a:r>
          </a:p>
          <a:p>
            <a:endParaRPr lang="en-US" dirty="0"/>
          </a:p>
        </p:txBody>
      </p:sp>
    </p:spTree>
    <p:extLst>
      <p:ext uri="{BB962C8B-B14F-4D97-AF65-F5344CB8AC3E}">
        <p14:creationId xmlns:p14="http://schemas.microsoft.com/office/powerpoint/2010/main" val="346618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C49D-6D51-B510-D3BB-4815A89D7E3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DD68EF8-AFF6-3912-3AA2-3ED8850E6214}"/>
              </a:ext>
            </a:extLst>
          </p:cNvPr>
          <p:cNvPicPr/>
          <p:nvPr/>
        </p:nvPicPr>
        <p:blipFill>
          <a:blip r:embed="rId2">
            <a:extLst>
              <a:ext uri="{28A0092B-C50C-407E-A947-70E740481C1C}">
                <a14:useLocalDpi xmlns:a14="http://schemas.microsoft.com/office/drawing/2010/main" val="0"/>
              </a:ext>
            </a:extLst>
          </a:blip>
          <a:stretch>
            <a:fillRect/>
          </a:stretch>
        </p:blipFill>
        <p:spPr>
          <a:xfrm>
            <a:off x="544489" y="1039628"/>
            <a:ext cx="8055021" cy="5568995"/>
          </a:xfrm>
          <a:prstGeom prst="rect">
            <a:avLst/>
          </a:prstGeom>
        </p:spPr>
      </p:pic>
    </p:spTree>
    <p:extLst>
      <p:ext uri="{BB962C8B-B14F-4D97-AF65-F5344CB8AC3E}">
        <p14:creationId xmlns:p14="http://schemas.microsoft.com/office/powerpoint/2010/main" val="60075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864D-F786-4A13-933C-C17196C7970B}"/>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35EB6F17-FA7B-6171-07F6-231D623AF412}"/>
              </a:ext>
            </a:extLst>
          </p:cNvPr>
          <p:cNvSpPr>
            <a:spLocks noGrp="1"/>
          </p:cNvSpPr>
          <p:nvPr>
            <p:ph idx="1"/>
          </p:nvPr>
        </p:nvSpPr>
        <p:spPr/>
        <p:txBody>
          <a:bodyPr/>
          <a:lstStyle/>
          <a:p>
            <a:pPr marL="0" indent="0">
              <a:buNone/>
            </a:pPr>
            <a:r>
              <a:rPr lang="en-US" dirty="0"/>
              <a:t>Process of evaluating a model’s performance by comparing its predictions to observations.</a:t>
            </a:r>
          </a:p>
          <a:p>
            <a:pPr marL="0" indent="0">
              <a:buNone/>
            </a:pPr>
            <a:endParaRPr lang="en-US" dirty="0"/>
          </a:p>
          <a:p>
            <a:pPr marL="0" indent="0">
              <a:buNone/>
            </a:pPr>
            <a:endParaRPr lang="en-US" dirty="0"/>
          </a:p>
        </p:txBody>
      </p:sp>
      <p:pic>
        <p:nvPicPr>
          <p:cNvPr id="11266" name="Picture 2" descr="Novelty Weather Forecasting Stone, Gorpcore for Your Garden, Weather  Forecaster. Can Be Personalized. Fun Gift for Outdoors, Housewarming. - Etsy">
            <a:extLst>
              <a:ext uri="{FF2B5EF4-FFF2-40B4-BE49-F238E27FC236}">
                <a16:creationId xmlns:a16="http://schemas.microsoft.com/office/drawing/2014/main" id="{DAB88F1C-0B38-0AC7-0E5A-62F51B0D9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586" y="2349165"/>
            <a:ext cx="5841402" cy="412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273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9A95-374B-B228-AF30-2184C51204EE}"/>
              </a:ext>
            </a:extLst>
          </p:cNvPr>
          <p:cNvSpPr>
            <a:spLocks noGrp="1"/>
          </p:cNvSpPr>
          <p:nvPr>
            <p:ph type="title"/>
          </p:nvPr>
        </p:nvSpPr>
        <p:spPr/>
        <p:txBody>
          <a:bodyPr/>
          <a:lstStyle/>
          <a:p>
            <a:r>
              <a:rPr lang="en-US" dirty="0"/>
              <a:t>Purposes of Verification</a:t>
            </a:r>
          </a:p>
        </p:txBody>
      </p:sp>
      <p:sp>
        <p:nvSpPr>
          <p:cNvPr id="3" name="Content Placeholder 2">
            <a:extLst>
              <a:ext uri="{FF2B5EF4-FFF2-40B4-BE49-F238E27FC236}">
                <a16:creationId xmlns:a16="http://schemas.microsoft.com/office/drawing/2014/main" id="{7A0EEE69-69C4-0DFF-2A6F-D3DFC24C6E67}"/>
              </a:ext>
            </a:extLst>
          </p:cNvPr>
          <p:cNvSpPr>
            <a:spLocks noGrp="1"/>
          </p:cNvSpPr>
          <p:nvPr>
            <p:ph idx="1"/>
          </p:nvPr>
        </p:nvSpPr>
        <p:spPr/>
        <p:txBody>
          <a:bodyPr/>
          <a:lstStyle/>
          <a:p>
            <a:r>
              <a:rPr lang="en-US" dirty="0"/>
              <a:t>Assess Performance: Measure the model’s ability to accurately simulate weather.</a:t>
            </a:r>
          </a:p>
          <a:p>
            <a:r>
              <a:rPr lang="en-US" dirty="0"/>
              <a:t>Identify Bias: Detect consistent over-predictions or under-predictions.</a:t>
            </a:r>
          </a:p>
          <a:p>
            <a:r>
              <a:rPr lang="en-US" dirty="0"/>
              <a:t>Improve Models: Feedback from verification allows model developers to improve their simulations.</a:t>
            </a:r>
          </a:p>
        </p:txBody>
      </p:sp>
    </p:spTree>
    <p:extLst>
      <p:ext uri="{BB962C8B-B14F-4D97-AF65-F5344CB8AC3E}">
        <p14:creationId xmlns:p14="http://schemas.microsoft.com/office/powerpoint/2010/main" val="315442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A2D8-538E-D5DD-4F53-2DF29D49294D}"/>
              </a:ext>
            </a:extLst>
          </p:cNvPr>
          <p:cNvSpPr>
            <a:spLocks noGrp="1"/>
          </p:cNvSpPr>
          <p:nvPr>
            <p:ph type="title"/>
          </p:nvPr>
        </p:nvSpPr>
        <p:spPr/>
        <p:txBody>
          <a:bodyPr/>
          <a:lstStyle/>
          <a:p>
            <a:r>
              <a:rPr lang="en-US" dirty="0"/>
              <a:t>Why is So Important</a:t>
            </a:r>
          </a:p>
        </p:txBody>
      </p:sp>
      <p:pic>
        <p:nvPicPr>
          <p:cNvPr id="12290" name="Picture 2" descr="Why you should evacuate ahead of a hurricane">
            <a:extLst>
              <a:ext uri="{FF2B5EF4-FFF2-40B4-BE49-F238E27FC236}">
                <a16:creationId xmlns:a16="http://schemas.microsoft.com/office/drawing/2014/main" id="{A200903B-1527-2EE6-1971-4E52D8D30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87" y="1446420"/>
            <a:ext cx="3517750" cy="26364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Early Warning System For Floods – GREENIP">
            <a:extLst>
              <a:ext uri="{FF2B5EF4-FFF2-40B4-BE49-F238E27FC236}">
                <a16:creationId xmlns:a16="http://schemas.microsoft.com/office/drawing/2014/main" id="{31515FFF-FEB8-58D8-DC93-D447666FB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62" y="1494660"/>
            <a:ext cx="3882360" cy="258824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ainfall has been forecasted to... - Water Authority of Fiji | Facebook">
            <a:extLst>
              <a:ext uri="{FF2B5EF4-FFF2-40B4-BE49-F238E27FC236}">
                <a16:creationId xmlns:a16="http://schemas.microsoft.com/office/drawing/2014/main" id="{89640B4C-06F5-2EE8-A756-FD2302743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87" y="4162554"/>
            <a:ext cx="3961345" cy="221835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0192F406-5635-217E-625E-7EF58F466A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001" y="4162554"/>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791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FC90-E231-FB72-1529-E114FA567455}"/>
              </a:ext>
            </a:extLst>
          </p:cNvPr>
          <p:cNvSpPr>
            <a:spLocks noGrp="1"/>
          </p:cNvSpPr>
          <p:nvPr>
            <p:ph type="title"/>
          </p:nvPr>
        </p:nvSpPr>
        <p:spPr/>
        <p:txBody>
          <a:bodyPr/>
          <a:lstStyle/>
          <a:p>
            <a:r>
              <a:rPr lang="en-US" dirty="0"/>
              <a:t>Verification Process</a:t>
            </a:r>
          </a:p>
        </p:txBody>
      </p:sp>
      <p:graphicFrame>
        <p:nvGraphicFramePr>
          <p:cNvPr id="4" name="Content Placeholder 3">
            <a:extLst>
              <a:ext uri="{FF2B5EF4-FFF2-40B4-BE49-F238E27FC236}">
                <a16:creationId xmlns:a16="http://schemas.microsoft.com/office/drawing/2014/main" id="{FB9962B6-6267-51E8-745D-36A2C2484F5F}"/>
              </a:ext>
            </a:extLst>
          </p:cNvPr>
          <p:cNvGraphicFramePr>
            <a:graphicFrameLocks noGrp="1"/>
          </p:cNvGraphicFramePr>
          <p:nvPr>
            <p:ph idx="1"/>
            <p:extLst>
              <p:ext uri="{D42A27DB-BD31-4B8C-83A1-F6EECF244321}">
                <p14:modId xmlns:p14="http://schemas.microsoft.com/office/powerpoint/2010/main" val="372278501"/>
              </p:ext>
            </p:extLst>
          </p:nvPr>
        </p:nvGraphicFramePr>
        <p:xfrm>
          <a:off x="251519" y="1379952"/>
          <a:ext cx="8640960" cy="500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069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82AB-23CF-B6A8-883C-4BB92DBE2ADA}"/>
              </a:ext>
            </a:extLst>
          </p:cNvPr>
          <p:cNvSpPr>
            <a:spLocks noGrp="1"/>
          </p:cNvSpPr>
          <p:nvPr>
            <p:ph type="title"/>
          </p:nvPr>
        </p:nvSpPr>
        <p:spPr/>
        <p:txBody>
          <a:bodyPr/>
          <a:lstStyle/>
          <a:p>
            <a:endParaRPr lang="en-US"/>
          </a:p>
        </p:txBody>
      </p:sp>
      <p:sp>
        <p:nvSpPr>
          <p:cNvPr id="4" name="Text Box 1">
            <a:extLst>
              <a:ext uri="{FF2B5EF4-FFF2-40B4-BE49-F238E27FC236}">
                <a16:creationId xmlns:a16="http://schemas.microsoft.com/office/drawing/2014/main" id="{D970266F-C52B-4DFA-FB46-1F09AB0879D8}"/>
              </a:ext>
            </a:extLst>
          </p:cNvPr>
          <p:cNvSpPr txBox="1">
            <a:spLocks noChangeArrowheads="1"/>
          </p:cNvSpPr>
          <p:nvPr/>
        </p:nvSpPr>
        <p:spPr bwMode="auto">
          <a:xfrm>
            <a:off x="2555875" y="1998403"/>
            <a:ext cx="2663825" cy="446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bg1"/>
                </a:solidFill>
                <a:latin typeface="Arial" panose="020B0604020202020204" pitchFamily="34" charset="0"/>
                <a:cs typeface="Droid Sans" charset="0"/>
              </a:defRPr>
            </a:lvl9pPr>
          </a:lstStyle>
          <a:p>
            <a:pPr algn="r" eaLnBrk="1" hangingPunct="1">
              <a:spcBef>
                <a:spcPts val="750"/>
              </a:spcBef>
              <a:spcAft>
                <a:spcPts val="750"/>
              </a:spcAft>
              <a:buClrTx/>
              <a:buFontTx/>
              <a:buNone/>
            </a:pPr>
            <a:r>
              <a:rPr lang="en-US" altLang="fi-FI" sz="2400" b="1">
                <a:solidFill>
                  <a:srgbClr val="2A4AB2"/>
                </a:solidFill>
              </a:rPr>
              <a:t>Point-to-Grid</a:t>
            </a:r>
          </a:p>
          <a:p>
            <a:pPr algn="r" eaLnBrk="1" hangingPunct="1">
              <a:spcBef>
                <a:spcPts val="563"/>
              </a:spcBef>
              <a:spcAft>
                <a:spcPts val="563"/>
              </a:spcAft>
              <a:buClrTx/>
              <a:buFontTx/>
              <a:buNone/>
            </a:pPr>
            <a:endParaRPr lang="fi-FI" altLang="fi-FI" sz="1800" b="1">
              <a:solidFill>
                <a:srgbClr val="2A4AB2"/>
              </a:solidFill>
            </a:endParaRPr>
          </a:p>
          <a:p>
            <a:pPr algn="r" eaLnBrk="1" hangingPunct="1">
              <a:spcBef>
                <a:spcPts val="563"/>
              </a:spcBef>
              <a:spcAft>
                <a:spcPts val="563"/>
              </a:spcAft>
              <a:buClrTx/>
              <a:buFontTx/>
              <a:buNone/>
            </a:pPr>
            <a:endParaRPr lang="fi-FI" altLang="fi-FI" sz="1800" b="1">
              <a:solidFill>
                <a:srgbClr val="2A4AB2"/>
              </a:solidFill>
            </a:endParaRPr>
          </a:p>
          <a:p>
            <a:pPr algn="r" eaLnBrk="1" hangingPunct="1">
              <a:spcBef>
                <a:spcPts val="563"/>
              </a:spcBef>
              <a:spcAft>
                <a:spcPts val="563"/>
              </a:spcAft>
              <a:buClrTx/>
              <a:buFontTx/>
              <a:buNone/>
            </a:pPr>
            <a:endParaRPr lang="en-US" altLang="fi-FI" sz="1800" b="1">
              <a:solidFill>
                <a:srgbClr val="2A4AB2"/>
              </a:solidFill>
            </a:endParaRPr>
          </a:p>
          <a:p>
            <a:pPr algn="r" eaLnBrk="1" hangingPunct="1">
              <a:spcBef>
                <a:spcPts val="750"/>
              </a:spcBef>
              <a:spcAft>
                <a:spcPts val="750"/>
              </a:spcAft>
              <a:buClrTx/>
              <a:buFontTx/>
              <a:buNone/>
            </a:pPr>
            <a:r>
              <a:rPr lang="en-US" altLang="fi-FI" sz="2400" b="1">
                <a:solidFill>
                  <a:srgbClr val="2A4AB2"/>
                </a:solidFill>
              </a:rPr>
              <a:t>or</a:t>
            </a:r>
          </a:p>
          <a:p>
            <a:pPr algn="r" eaLnBrk="1" hangingPunct="1">
              <a:spcBef>
                <a:spcPts val="313"/>
              </a:spcBef>
              <a:spcAft>
                <a:spcPts val="313"/>
              </a:spcAft>
              <a:buClrTx/>
              <a:buFontTx/>
              <a:buNone/>
            </a:pPr>
            <a:endParaRPr lang="en-US" altLang="fi-FI" sz="1000" b="1">
              <a:solidFill>
                <a:srgbClr val="2A4AB2"/>
              </a:solidFill>
            </a:endParaRPr>
          </a:p>
          <a:p>
            <a:pPr algn="r" eaLnBrk="1" hangingPunct="1">
              <a:spcBef>
                <a:spcPts val="750"/>
              </a:spcBef>
              <a:spcAft>
                <a:spcPts val="750"/>
              </a:spcAft>
              <a:buClrTx/>
              <a:buFontTx/>
              <a:buNone/>
            </a:pPr>
            <a:r>
              <a:rPr lang="en-US" altLang="fi-FI" sz="2400" b="1">
                <a:solidFill>
                  <a:srgbClr val="2A4AB2"/>
                </a:solidFill>
              </a:rPr>
              <a:t>Grid-to-Point</a:t>
            </a:r>
          </a:p>
        </p:txBody>
      </p:sp>
      <p:grpSp>
        <p:nvGrpSpPr>
          <p:cNvPr id="5" name="Group 3">
            <a:extLst>
              <a:ext uri="{FF2B5EF4-FFF2-40B4-BE49-F238E27FC236}">
                <a16:creationId xmlns:a16="http://schemas.microsoft.com/office/drawing/2014/main" id="{89EAF801-0AF1-9BBC-99D1-0279384942D6}"/>
              </a:ext>
            </a:extLst>
          </p:cNvPr>
          <p:cNvGrpSpPr>
            <a:grpSpLocks/>
          </p:cNvGrpSpPr>
          <p:nvPr/>
        </p:nvGrpSpPr>
        <p:grpSpPr bwMode="auto">
          <a:xfrm>
            <a:off x="5486400" y="1933315"/>
            <a:ext cx="2205038" cy="1827213"/>
            <a:chOff x="3456" y="940"/>
            <a:chExt cx="1389" cy="1151"/>
          </a:xfrm>
        </p:grpSpPr>
        <p:grpSp>
          <p:nvGrpSpPr>
            <p:cNvPr id="6" name="Group 4">
              <a:extLst>
                <a:ext uri="{FF2B5EF4-FFF2-40B4-BE49-F238E27FC236}">
                  <a16:creationId xmlns:a16="http://schemas.microsoft.com/office/drawing/2014/main" id="{F9EBF9BE-DED9-3F84-0F48-4CBCD2124881}"/>
                </a:ext>
              </a:extLst>
            </p:cNvPr>
            <p:cNvGrpSpPr>
              <a:grpSpLocks/>
            </p:cNvGrpSpPr>
            <p:nvPr/>
          </p:nvGrpSpPr>
          <p:grpSpPr bwMode="auto">
            <a:xfrm>
              <a:off x="3456" y="940"/>
              <a:ext cx="1389" cy="1151"/>
              <a:chOff x="3456" y="940"/>
              <a:chExt cx="1389" cy="1151"/>
            </a:xfrm>
          </p:grpSpPr>
          <p:sp>
            <p:nvSpPr>
              <p:cNvPr id="8" name="Rectangle 5">
                <a:extLst>
                  <a:ext uri="{FF2B5EF4-FFF2-40B4-BE49-F238E27FC236}">
                    <a16:creationId xmlns:a16="http://schemas.microsoft.com/office/drawing/2014/main" id="{164AD784-8D1C-743D-4494-DB024B9EAD7F}"/>
                  </a:ext>
                </a:extLst>
              </p:cNvPr>
              <p:cNvSpPr>
                <a:spLocks noChangeArrowheads="1"/>
              </p:cNvSpPr>
              <p:nvPr/>
            </p:nvSpPr>
            <p:spPr bwMode="auto">
              <a:xfrm>
                <a:off x="3456" y="940"/>
                <a:ext cx="1389" cy="1151"/>
              </a:xfrm>
              <a:prstGeom prst="rect">
                <a:avLst/>
              </a:prstGeom>
              <a:solidFill>
                <a:srgbClr val="FFFF66"/>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9" name="AutoShape 6">
                <a:extLst>
                  <a:ext uri="{FF2B5EF4-FFF2-40B4-BE49-F238E27FC236}">
                    <a16:creationId xmlns:a16="http://schemas.microsoft.com/office/drawing/2014/main" id="{984BB8EF-3629-67D6-4E69-BF5BA66F89A2}"/>
                  </a:ext>
                </a:extLst>
              </p:cNvPr>
              <p:cNvSpPr>
                <a:spLocks noChangeArrowheads="1"/>
              </p:cNvSpPr>
              <p:nvPr/>
            </p:nvSpPr>
            <p:spPr bwMode="auto">
              <a:xfrm>
                <a:off x="4488" y="1218"/>
                <a:ext cx="118" cy="118"/>
              </a:xfrm>
              <a:prstGeom prst="star4">
                <a:avLst>
                  <a:gd name="adj" fmla="val 30833"/>
                </a:avLst>
              </a:prstGeom>
              <a:solidFill>
                <a:srgbClr val="FBDF5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10" name="Line 7">
                <a:extLst>
                  <a:ext uri="{FF2B5EF4-FFF2-40B4-BE49-F238E27FC236}">
                    <a16:creationId xmlns:a16="http://schemas.microsoft.com/office/drawing/2014/main" id="{DBACBF48-E01F-8A67-85F5-5A1ED914068D}"/>
                  </a:ext>
                </a:extLst>
              </p:cNvPr>
              <p:cNvSpPr>
                <a:spLocks noChangeShapeType="1"/>
              </p:cNvSpPr>
              <p:nvPr/>
            </p:nvSpPr>
            <p:spPr bwMode="auto">
              <a:xfrm flipV="1">
                <a:off x="4568" y="938"/>
                <a:ext cx="277" cy="319"/>
              </a:xfrm>
              <a:prstGeom prst="line">
                <a:avLst/>
              </a:prstGeom>
              <a:noFill/>
              <a:ln w="2844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FI"/>
              </a:p>
            </p:txBody>
          </p:sp>
        </p:grpSp>
        <p:sp>
          <p:nvSpPr>
            <p:cNvPr id="7" name="Text Box 8">
              <a:extLst>
                <a:ext uri="{FF2B5EF4-FFF2-40B4-BE49-F238E27FC236}">
                  <a16:creationId xmlns:a16="http://schemas.microsoft.com/office/drawing/2014/main" id="{1A1E4DA3-9E72-15C2-9C63-E5616EB37B24}"/>
                </a:ext>
              </a:extLst>
            </p:cNvPr>
            <p:cNvSpPr txBox="1">
              <a:spLocks noChangeArrowheads="1"/>
            </p:cNvSpPr>
            <p:nvPr/>
          </p:nvSpPr>
          <p:spPr bwMode="auto">
            <a:xfrm>
              <a:off x="4368" y="1324"/>
              <a:ext cx="33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spcBef>
                  <a:spcPts val="1000"/>
                </a:spcBef>
                <a:buClrTx/>
                <a:buFontTx/>
                <a:buNone/>
              </a:pPr>
              <a:r>
                <a:rPr lang="en-US" altLang="fi-FI" sz="1600" b="1">
                  <a:solidFill>
                    <a:srgbClr val="000000"/>
                  </a:solidFill>
                </a:rPr>
                <a:t>10</a:t>
              </a:r>
            </a:p>
          </p:txBody>
        </p:sp>
      </p:grpSp>
      <p:sp>
        <p:nvSpPr>
          <p:cNvPr id="11" name="Rectangle 9">
            <a:extLst>
              <a:ext uri="{FF2B5EF4-FFF2-40B4-BE49-F238E27FC236}">
                <a16:creationId xmlns:a16="http://schemas.microsoft.com/office/drawing/2014/main" id="{690B9B2E-0B1E-2FF0-4FAB-BEEBDBC5A575}"/>
              </a:ext>
            </a:extLst>
          </p:cNvPr>
          <p:cNvSpPr>
            <a:spLocks noChangeArrowheads="1"/>
          </p:cNvSpPr>
          <p:nvPr/>
        </p:nvSpPr>
        <p:spPr bwMode="auto">
          <a:xfrm>
            <a:off x="5410200" y="4524115"/>
            <a:ext cx="2206625" cy="1828800"/>
          </a:xfrm>
          <a:prstGeom prst="rect">
            <a:avLst/>
          </a:prstGeom>
          <a:solidFill>
            <a:srgbClr val="9999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12" name="AutoShape 10">
            <a:extLst>
              <a:ext uri="{FF2B5EF4-FFF2-40B4-BE49-F238E27FC236}">
                <a16:creationId xmlns:a16="http://schemas.microsoft.com/office/drawing/2014/main" id="{036A5B5D-E366-5FFD-AEE2-8BDC29FDEECF}"/>
              </a:ext>
            </a:extLst>
          </p:cNvPr>
          <p:cNvSpPr>
            <a:spLocks noChangeArrowheads="1"/>
          </p:cNvSpPr>
          <p:nvPr/>
        </p:nvSpPr>
        <p:spPr bwMode="auto">
          <a:xfrm>
            <a:off x="7050088" y="4965440"/>
            <a:ext cx="188912" cy="188913"/>
          </a:xfrm>
          <a:prstGeom prst="star4">
            <a:avLst>
              <a:gd name="adj" fmla="val 30833"/>
            </a:avLst>
          </a:prstGeom>
          <a:solidFill>
            <a:srgbClr val="FBDF5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13" name="Line 11">
            <a:extLst>
              <a:ext uri="{FF2B5EF4-FFF2-40B4-BE49-F238E27FC236}">
                <a16:creationId xmlns:a16="http://schemas.microsoft.com/office/drawing/2014/main" id="{CD3A0DBD-0CB0-177A-3A93-2DDE9E805239}"/>
              </a:ext>
            </a:extLst>
          </p:cNvPr>
          <p:cNvSpPr>
            <a:spLocks noChangeShapeType="1"/>
          </p:cNvSpPr>
          <p:nvPr/>
        </p:nvSpPr>
        <p:spPr bwMode="auto">
          <a:xfrm flipV="1">
            <a:off x="7235825" y="4516178"/>
            <a:ext cx="360363" cy="415925"/>
          </a:xfrm>
          <a:prstGeom prst="line">
            <a:avLst/>
          </a:prstGeom>
          <a:noFill/>
          <a:ln w="28440">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FI"/>
          </a:p>
        </p:txBody>
      </p:sp>
      <p:sp>
        <p:nvSpPr>
          <p:cNvPr id="14" name="Line 12">
            <a:extLst>
              <a:ext uri="{FF2B5EF4-FFF2-40B4-BE49-F238E27FC236}">
                <a16:creationId xmlns:a16="http://schemas.microsoft.com/office/drawing/2014/main" id="{3D690979-D7A4-E56C-221D-C03E44CF7A90}"/>
              </a:ext>
            </a:extLst>
          </p:cNvPr>
          <p:cNvSpPr>
            <a:spLocks noChangeShapeType="1"/>
          </p:cNvSpPr>
          <p:nvPr/>
        </p:nvSpPr>
        <p:spPr bwMode="auto">
          <a:xfrm flipH="1" flipV="1">
            <a:off x="7234238" y="5141653"/>
            <a:ext cx="387350" cy="1212850"/>
          </a:xfrm>
          <a:prstGeom prst="line">
            <a:avLst/>
          </a:prstGeom>
          <a:noFill/>
          <a:ln w="2844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FI"/>
          </a:p>
        </p:txBody>
      </p:sp>
      <p:sp>
        <p:nvSpPr>
          <p:cNvPr id="15" name="Line 13">
            <a:extLst>
              <a:ext uri="{FF2B5EF4-FFF2-40B4-BE49-F238E27FC236}">
                <a16:creationId xmlns:a16="http://schemas.microsoft.com/office/drawing/2014/main" id="{2831059B-7A7F-06AE-9AC9-3DC9B367B6C7}"/>
              </a:ext>
            </a:extLst>
          </p:cNvPr>
          <p:cNvSpPr>
            <a:spLocks noChangeShapeType="1"/>
          </p:cNvSpPr>
          <p:nvPr/>
        </p:nvSpPr>
        <p:spPr bwMode="auto">
          <a:xfrm flipV="1">
            <a:off x="5410200" y="5141653"/>
            <a:ext cx="1682750" cy="1212850"/>
          </a:xfrm>
          <a:prstGeom prst="line">
            <a:avLst/>
          </a:prstGeom>
          <a:noFill/>
          <a:ln w="2844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FI"/>
          </a:p>
        </p:txBody>
      </p:sp>
      <p:sp>
        <p:nvSpPr>
          <p:cNvPr id="16" name="Line 14">
            <a:extLst>
              <a:ext uri="{FF2B5EF4-FFF2-40B4-BE49-F238E27FC236}">
                <a16:creationId xmlns:a16="http://schemas.microsoft.com/office/drawing/2014/main" id="{90458CE0-F9F0-2017-EEFE-4BDBAF2B12C6}"/>
              </a:ext>
            </a:extLst>
          </p:cNvPr>
          <p:cNvSpPr>
            <a:spLocks noChangeShapeType="1"/>
          </p:cNvSpPr>
          <p:nvPr/>
        </p:nvSpPr>
        <p:spPr bwMode="auto">
          <a:xfrm>
            <a:off x="5410200" y="4524115"/>
            <a:ext cx="1609725" cy="474663"/>
          </a:xfrm>
          <a:prstGeom prst="line">
            <a:avLst/>
          </a:prstGeom>
          <a:noFill/>
          <a:ln w="2844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FI"/>
          </a:p>
        </p:txBody>
      </p:sp>
      <p:sp>
        <p:nvSpPr>
          <p:cNvPr id="17" name="Text Box 15">
            <a:extLst>
              <a:ext uri="{FF2B5EF4-FFF2-40B4-BE49-F238E27FC236}">
                <a16:creationId xmlns:a16="http://schemas.microsoft.com/office/drawing/2014/main" id="{624429FA-372A-2357-020C-A5BAFF3D21C0}"/>
              </a:ext>
            </a:extLst>
          </p:cNvPr>
          <p:cNvSpPr txBox="1">
            <a:spLocks noChangeArrowheads="1"/>
          </p:cNvSpPr>
          <p:nvPr/>
        </p:nvSpPr>
        <p:spPr bwMode="auto">
          <a:xfrm>
            <a:off x="6858000" y="520991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spcBef>
                <a:spcPts val="1000"/>
              </a:spcBef>
              <a:buClrTx/>
              <a:buFontTx/>
              <a:buNone/>
            </a:pPr>
            <a:r>
              <a:rPr lang="en-US" altLang="fi-FI" sz="1600" b="1">
                <a:solidFill>
                  <a:srgbClr val="000000"/>
                </a:solidFill>
              </a:rPr>
              <a:t>10</a:t>
            </a:r>
          </a:p>
        </p:txBody>
      </p:sp>
      <p:sp>
        <p:nvSpPr>
          <p:cNvPr id="18" name="Text Box 16">
            <a:extLst>
              <a:ext uri="{FF2B5EF4-FFF2-40B4-BE49-F238E27FC236}">
                <a16:creationId xmlns:a16="http://schemas.microsoft.com/office/drawing/2014/main" id="{9E7BFD0D-C918-7C79-BBA1-7AEE36D9AFBB}"/>
              </a:ext>
            </a:extLst>
          </p:cNvPr>
          <p:cNvSpPr txBox="1">
            <a:spLocks noChangeArrowheads="1"/>
          </p:cNvSpPr>
          <p:nvPr/>
        </p:nvSpPr>
        <p:spPr bwMode="auto">
          <a:xfrm>
            <a:off x="323850" y="1199890"/>
            <a:ext cx="6624638"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US" altLang="fi-FI" sz="2400" b="1" dirty="0">
                <a:solidFill>
                  <a:srgbClr val="000099"/>
                </a:solidFill>
                <a:latin typeface="Arial Black" panose="020B0A04020102020204" pitchFamily="34" charset="0"/>
              </a:rPr>
              <a:t>Matching forecasts and observations…</a:t>
            </a:r>
          </a:p>
        </p:txBody>
      </p:sp>
      <p:sp>
        <p:nvSpPr>
          <p:cNvPr id="19" name="Text Box 17">
            <a:extLst>
              <a:ext uri="{FF2B5EF4-FFF2-40B4-BE49-F238E27FC236}">
                <a16:creationId xmlns:a16="http://schemas.microsoft.com/office/drawing/2014/main" id="{BF41517A-C2C8-1D00-517B-9C157552001D}"/>
              </a:ext>
            </a:extLst>
          </p:cNvPr>
          <p:cNvSpPr txBox="1">
            <a:spLocks noChangeArrowheads="1"/>
          </p:cNvSpPr>
          <p:nvPr/>
        </p:nvSpPr>
        <p:spPr bwMode="auto">
          <a:xfrm>
            <a:off x="5727700" y="4960678"/>
            <a:ext cx="13509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fi-FI" altLang="fi-FI" sz="1200">
                <a:solidFill>
                  <a:srgbClr val="002060"/>
                </a:solidFill>
                <a:latin typeface="Arial Black" panose="020B0A04020102020204" pitchFamily="34" charset="0"/>
              </a:rPr>
              <a:t>Machu Picchu</a:t>
            </a:r>
          </a:p>
        </p:txBody>
      </p:sp>
      <p:sp>
        <p:nvSpPr>
          <p:cNvPr id="20" name="Text Box 18">
            <a:extLst>
              <a:ext uri="{FF2B5EF4-FFF2-40B4-BE49-F238E27FC236}">
                <a16:creationId xmlns:a16="http://schemas.microsoft.com/office/drawing/2014/main" id="{B9458AF3-64B4-DE0F-0485-58FA4DA79FDB}"/>
              </a:ext>
            </a:extLst>
          </p:cNvPr>
          <p:cNvSpPr txBox="1">
            <a:spLocks noChangeArrowheads="1"/>
          </p:cNvSpPr>
          <p:nvPr/>
        </p:nvSpPr>
        <p:spPr bwMode="auto">
          <a:xfrm>
            <a:off x="5808663" y="2285740"/>
            <a:ext cx="1350962"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fi-FI" altLang="fi-FI" sz="1200">
                <a:solidFill>
                  <a:srgbClr val="002060"/>
                </a:solidFill>
                <a:latin typeface="Arial Black" panose="020B0A04020102020204" pitchFamily="34" charset="0"/>
              </a:rPr>
              <a:t>Machu Picchu</a:t>
            </a:r>
          </a:p>
        </p:txBody>
      </p:sp>
    </p:spTree>
    <p:extLst>
      <p:ext uri="{BB962C8B-B14F-4D97-AF65-F5344CB8AC3E}">
        <p14:creationId xmlns:p14="http://schemas.microsoft.com/office/powerpoint/2010/main" val="127239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4F95-116C-0FA4-929F-5886255F5A84}"/>
              </a:ext>
            </a:extLst>
          </p:cNvPr>
          <p:cNvSpPr>
            <a:spLocks noGrp="1"/>
          </p:cNvSpPr>
          <p:nvPr>
            <p:ph type="title"/>
          </p:nvPr>
        </p:nvSpPr>
        <p:spPr/>
        <p:txBody>
          <a:bodyPr/>
          <a:lstStyle/>
          <a:p>
            <a:r>
              <a:rPr lang="en-US" dirty="0"/>
              <a:t>Bilinear</a:t>
            </a:r>
          </a:p>
        </p:txBody>
      </p:sp>
      <p:pic>
        <p:nvPicPr>
          <p:cNvPr id="7" name="Picture 6">
            <a:extLst>
              <a:ext uri="{FF2B5EF4-FFF2-40B4-BE49-F238E27FC236}">
                <a16:creationId xmlns:a16="http://schemas.microsoft.com/office/drawing/2014/main" id="{213C184F-A7E2-D33E-32F7-9E2C5408C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83" y="1473200"/>
            <a:ext cx="2744479" cy="2712933"/>
          </a:xfrm>
          <a:prstGeom prst="rect">
            <a:avLst/>
          </a:prstGeom>
        </p:spPr>
      </p:pic>
      <p:pic>
        <p:nvPicPr>
          <p:cNvPr id="13314" name="Picture 2" descr="Bilinear interpolation - working principle">
            <a:extLst>
              <a:ext uri="{FF2B5EF4-FFF2-40B4-BE49-F238E27FC236}">
                <a16:creationId xmlns:a16="http://schemas.microsoft.com/office/drawing/2014/main" id="{53DAB1E4-5A3C-0F92-099C-802E03220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9770"/>
            <a:ext cx="3525124" cy="32997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A9744BC-7B06-F6DD-E5CD-15AA29E42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664" y="4468400"/>
            <a:ext cx="5680040" cy="2102915"/>
          </a:xfrm>
          <a:prstGeom prst="rect">
            <a:avLst/>
          </a:prstGeom>
        </p:spPr>
      </p:pic>
    </p:spTree>
    <p:extLst>
      <p:ext uri="{BB962C8B-B14F-4D97-AF65-F5344CB8AC3E}">
        <p14:creationId xmlns:p14="http://schemas.microsoft.com/office/powerpoint/2010/main" val="1293880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BA57-E19A-50ED-8336-362C0EBD60C9}"/>
              </a:ext>
            </a:extLst>
          </p:cNvPr>
          <p:cNvSpPr>
            <a:spLocks noGrp="1"/>
          </p:cNvSpPr>
          <p:nvPr>
            <p:ph type="title"/>
          </p:nvPr>
        </p:nvSpPr>
        <p:spPr/>
        <p:txBody>
          <a:bodyPr/>
          <a:lstStyle/>
          <a:p>
            <a:r>
              <a:rPr lang="en-US" dirty="0"/>
              <a:t>Nearest Neighborhood</a:t>
            </a:r>
          </a:p>
        </p:txBody>
      </p:sp>
      <p:pic>
        <p:nvPicPr>
          <p:cNvPr id="5" name="Picture 4">
            <a:extLst>
              <a:ext uri="{FF2B5EF4-FFF2-40B4-BE49-F238E27FC236}">
                <a16:creationId xmlns:a16="http://schemas.microsoft.com/office/drawing/2014/main" id="{64E26CDD-8BA1-1B73-ABD9-107636D41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52" y="989341"/>
            <a:ext cx="6900522" cy="4879317"/>
          </a:xfrm>
          <a:prstGeom prst="rect">
            <a:avLst/>
          </a:prstGeom>
        </p:spPr>
      </p:pic>
    </p:spTree>
    <p:extLst>
      <p:ext uri="{BB962C8B-B14F-4D97-AF65-F5344CB8AC3E}">
        <p14:creationId xmlns:p14="http://schemas.microsoft.com/office/powerpoint/2010/main" val="400482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38E0-D7F9-04C5-5E14-16D37FA45D4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B9C90F9C-5B3E-9716-40F2-303A5C3E4E6A}"/>
              </a:ext>
            </a:extLst>
          </p:cNvPr>
          <p:cNvSpPr>
            <a:spLocks noGrp="1" noChangeArrowheads="1"/>
          </p:cNvSpPr>
          <p:nvPr>
            <p:ph idx="1"/>
          </p:nvPr>
        </p:nvSpPr>
        <p:spPr>
          <a:xfrm>
            <a:off x="262277" y="1702685"/>
            <a:ext cx="8640960" cy="5001376"/>
          </a:xfrm>
        </p:spPr>
        <p:txBody>
          <a:bodyPr/>
          <a:lstStyle/>
          <a:p>
            <a:pPr eaLnBrk="1" hangingPunct="1"/>
            <a:r>
              <a:rPr lang="en-US" altLang="en-US" sz="2800" b="1" dirty="0"/>
              <a:t>Take the equations of fluid mechanics and thermodynamics that describe atmospheric processes.</a:t>
            </a:r>
          </a:p>
          <a:p>
            <a:pPr eaLnBrk="1" hangingPunct="1"/>
            <a:r>
              <a:rPr lang="en-US" altLang="en-US" sz="2800" b="1" dirty="0"/>
              <a:t>Convert them to a form where they can be programmed into a large computer.</a:t>
            </a:r>
          </a:p>
          <a:p>
            <a:pPr eaLnBrk="1" hangingPunct="1"/>
            <a:r>
              <a:rPr lang="en-US" altLang="en-US" sz="2800" b="1" dirty="0"/>
              <a:t>Solve them so that this software representation of the atmosphere evolves within the computer.</a:t>
            </a:r>
          </a:p>
          <a:p>
            <a:pPr eaLnBrk="1" hangingPunct="1"/>
            <a:r>
              <a:rPr lang="en-US" altLang="en-US" sz="2800" b="1" dirty="0"/>
              <a:t>This is called a “model” of the atmosphere</a:t>
            </a:r>
          </a:p>
        </p:txBody>
      </p:sp>
    </p:spTree>
    <p:extLst>
      <p:ext uri="{BB962C8B-B14F-4D97-AF65-F5344CB8AC3E}">
        <p14:creationId xmlns:p14="http://schemas.microsoft.com/office/powerpoint/2010/main" val="4123517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D04D-6FA7-DA49-8CC7-3BF154546F42}"/>
              </a:ext>
            </a:extLst>
          </p:cNvPr>
          <p:cNvSpPr>
            <a:spLocks noGrp="1"/>
          </p:cNvSpPr>
          <p:nvPr>
            <p:ph type="title"/>
          </p:nvPr>
        </p:nvSpPr>
        <p:spPr/>
        <p:txBody>
          <a:bodyPr/>
          <a:lstStyle/>
          <a:p>
            <a:endParaRPr lang="en-US"/>
          </a:p>
        </p:txBody>
      </p:sp>
      <p:sp>
        <p:nvSpPr>
          <p:cNvPr id="4" name="Text Box 1">
            <a:extLst>
              <a:ext uri="{FF2B5EF4-FFF2-40B4-BE49-F238E27FC236}">
                <a16:creationId xmlns:a16="http://schemas.microsoft.com/office/drawing/2014/main" id="{07AECB64-A725-ED68-6978-2F8927DCACD6}"/>
              </a:ext>
            </a:extLst>
          </p:cNvPr>
          <p:cNvSpPr txBox="1">
            <a:spLocks noChangeArrowheads="1"/>
          </p:cNvSpPr>
          <p:nvPr/>
        </p:nvSpPr>
        <p:spPr bwMode="auto">
          <a:xfrm>
            <a:off x="303213" y="1679544"/>
            <a:ext cx="8229600" cy="471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9pPr>
          </a:lstStyle>
          <a:p>
            <a:pPr eaLnBrk="1" hangingPunct="1">
              <a:lnSpc>
                <a:spcPct val="90000"/>
              </a:lnSpc>
              <a:spcBef>
                <a:spcPts val="625"/>
              </a:spcBef>
              <a:buFont typeface="Wingdings" panose="05000000000000000000" pitchFamily="2" charset="2"/>
              <a:buChar char=""/>
            </a:pPr>
            <a:r>
              <a:rPr lang="en-US" altLang="fi-FI" b="1" dirty="0">
                <a:solidFill>
                  <a:srgbClr val="000000"/>
                </a:solidFill>
              </a:rPr>
              <a:t>Measure different aspects of forecast quality</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can be related to </a:t>
            </a:r>
            <a:r>
              <a:rPr lang="en-US" altLang="fi-FI" i="1" dirty="0">
                <a:solidFill>
                  <a:srgbClr val="2A4AB2"/>
                </a:solidFill>
              </a:rPr>
              <a:t>joint, conditional </a:t>
            </a:r>
            <a:r>
              <a:rPr lang="en-US" altLang="fi-FI" dirty="0">
                <a:solidFill>
                  <a:srgbClr val="000000"/>
                </a:solidFill>
              </a:rPr>
              <a:t>and</a:t>
            </a:r>
            <a:r>
              <a:rPr lang="en-US" altLang="fi-FI" i="1" dirty="0">
                <a:solidFill>
                  <a:srgbClr val="000000"/>
                </a:solidFill>
              </a:rPr>
              <a:t> </a:t>
            </a:r>
            <a:r>
              <a:rPr lang="en-US" altLang="fi-FI" i="1" dirty="0">
                <a:solidFill>
                  <a:srgbClr val="2A4AB2"/>
                </a:solidFill>
              </a:rPr>
              <a:t>marginal distributions </a:t>
            </a:r>
            <a:r>
              <a:rPr lang="en-US" altLang="fi-FI" dirty="0">
                <a:solidFill>
                  <a:srgbClr val="000000"/>
                </a:solidFill>
              </a:rPr>
              <a:t>of forecasts and observations</a:t>
            </a:r>
          </a:p>
          <a:p>
            <a:pPr eaLnBrk="1" hangingPunct="1">
              <a:lnSpc>
                <a:spcPct val="90000"/>
              </a:lnSpc>
              <a:spcBef>
                <a:spcPts val="625"/>
              </a:spcBef>
              <a:buFont typeface="Wingdings" panose="05000000000000000000" pitchFamily="2" charset="2"/>
              <a:buChar char=""/>
            </a:pPr>
            <a:r>
              <a:rPr lang="en-US" altLang="fi-FI" b="1" dirty="0">
                <a:solidFill>
                  <a:srgbClr val="000000"/>
                </a:solidFill>
              </a:rPr>
              <a:t>Bias </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a:t>
            </a:r>
            <a:r>
              <a:rPr lang="en-US" altLang="fi-FI" dirty="0">
                <a:solidFill>
                  <a:srgbClr val="2A4AB2"/>
                </a:solidFill>
              </a:rPr>
              <a:t>Marginal</a:t>
            </a:r>
            <a:r>
              <a:rPr lang="en-US" altLang="fi-FI" dirty="0">
                <a:solidFill>
                  <a:srgbClr val="000000"/>
                </a:solidFill>
              </a:rPr>
              <a:t> distributions)</a:t>
            </a:r>
          </a:p>
          <a:p>
            <a:pPr eaLnBrk="1" hangingPunct="1">
              <a:lnSpc>
                <a:spcPct val="90000"/>
              </a:lnSpc>
              <a:spcBef>
                <a:spcPts val="625"/>
              </a:spcBef>
              <a:buFont typeface="Wingdings" panose="05000000000000000000" pitchFamily="2" charset="2"/>
              <a:buChar char=""/>
            </a:pPr>
            <a:r>
              <a:rPr lang="en-US" altLang="fi-FI" b="1" dirty="0">
                <a:solidFill>
                  <a:srgbClr val="000000"/>
                </a:solidFill>
              </a:rPr>
              <a:t>Correlation</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Overall association (</a:t>
            </a:r>
            <a:r>
              <a:rPr lang="en-US" altLang="fi-FI" dirty="0">
                <a:solidFill>
                  <a:srgbClr val="2A4AB2"/>
                </a:solidFill>
              </a:rPr>
              <a:t>Joint</a:t>
            </a:r>
            <a:r>
              <a:rPr lang="en-US" altLang="fi-FI" dirty="0">
                <a:solidFill>
                  <a:srgbClr val="000000"/>
                </a:solidFill>
              </a:rPr>
              <a:t> distribution)</a:t>
            </a:r>
          </a:p>
          <a:p>
            <a:pPr eaLnBrk="1" hangingPunct="1">
              <a:lnSpc>
                <a:spcPct val="90000"/>
              </a:lnSpc>
              <a:spcBef>
                <a:spcPts val="625"/>
              </a:spcBef>
              <a:buFont typeface="Wingdings" panose="05000000000000000000" pitchFamily="2" charset="2"/>
              <a:buChar char=""/>
            </a:pPr>
            <a:r>
              <a:rPr lang="en-US" altLang="fi-FI" b="1" dirty="0">
                <a:solidFill>
                  <a:srgbClr val="000000"/>
                </a:solidFill>
              </a:rPr>
              <a:t>Accuracy</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Error measure of differences (</a:t>
            </a:r>
            <a:r>
              <a:rPr lang="en-US" altLang="fi-FI" dirty="0">
                <a:solidFill>
                  <a:srgbClr val="2A4AB2"/>
                </a:solidFill>
              </a:rPr>
              <a:t>Joint</a:t>
            </a:r>
            <a:r>
              <a:rPr lang="en-US" altLang="fi-FI" dirty="0">
                <a:solidFill>
                  <a:srgbClr val="000000"/>
                </a:solidFill>
              </a:rPr>
              <a:t> distribution)</a:t>
            </a:r>
          </a:p>
          <a:p>
            <a:pPr eaLnBrk="1" hangingPunct="1">
              <a:lnSpc>
                <a:spcPct val="90000"/>
              </a:lnSpc>
              <a:spcBef>
                <a:spcPts val="625"/>
              </a:spcBef>
              <a:buFont typeface="Wingdings" panose="05000000000000000000" pitchFamily="2" charset="2"/>
              <a:buChar char=""/>
            </a:pPr>
            <a:r>
              <a:rPr lang="en-US" altLang="fi-FI" b="1" dirty="0">
                <a:solidFill>
                  <a:srgbClr val="000000"/>
                </a:solidFill>
              </a:rPr>
              <a:t>Calibration</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Measures conditional bias (</a:t>
            </a:r>
            <a:r>
              <a:rPr lang="en-US" altLang="fi-FI" dirty="0">
                <a:solidFill>
                  <a:srgbClr val="2A4AB2"/>
                </a:solidFill>
              </a:rPr>
              <a:t>Conditional</a:t>
            </a:r>
            <a:r>
              <a:rPr lang="en-US" altLang="fi-FI" dirty="0">
                <a:solidFill>
                  <a:srgbClr val="000000"/>
                </a:solidFill>
              </a:rPr>
              <a:t> distributions)</a:t>
            </a:r>
          </a:p>
          <a:p>
            <a:pPr eaLnBrk="1" hangingPunct="1">
              <a:lnSpc>
                <a:spcPct val="90000"/>
              </a:lnSpc>
              <a:spcBef>
                <a:spcPts val="625"/>
              </a:spcBef>
              <a:buFont typeface="Wingdings" panose="05000000000000000000" pitchFamily="2" charset="2"/>
              <a:buChar char=""/>
            </a:pPr>
            <a:r>
              <a:rPr lang="en-US" altLang="fi-FI" b="1" dirty="0">
                <a:solidFill>
                  <a:srgbClr val="000000"/>
                </a:solidFill>
              </a:rPr>
              <a:t>Discrimination</a:t>
            </a:r>
          </a:p>
          <a:p>
            <a:pPr lvl="1" eaLnBrk="1" hangingPunct="1">
              <a:lnSpc>
                <a:spcPct val="90000"/>
              </a:lnSpc>
              <a:spcBef>
                <a:spcPts val="625"/>
              </a:spcBef>
              <a:buFont typeface="Wingdings" panose="05000000000000000000" pitchFamily="2" charset="2"/>
              <a:buChar char=""/>
            </a:pPr>
            <a:r>
              <a:rPr lang="en-US" altLang="fi-FI" dirty="0">
                <a:solidFill>
                  <a:srgbClr val="000000"/>
                </a:solidFill>
              </a:rPr>
              <a:t>Degree to which forecasts discriminate between different observations (</a:t>
            </a:r>
            <a:r>
              <a:rPr lang="en-US" altLang="fi-FI" dirty="0">
                <a:solidFill>
                  <a:srgbClr val="2A4AB2"/>
                </a:solidFill>
              </a:rPr>
              <a:t>Conditional</a:t>
            </a:r>
            <a:r>
              <a:rPr lang="en-US" altLang="fi-FI" dirty="0">
                <a:solidFill>
                  <a:srgbClr val="000000"/>
                </a:solidFill>
              </a:rPr>
              <a:t> distribution)</a:t>
            </a:r>
          </a:p>
        </p:txBody>
      </p:sp>
      <p:sp>
        <p:nvSpPr>
          <p:cNvPr id="6" name="Text Box 3">
            <a:extLst>
              <a:ext uri="{FF2B5EF4-FFF2-40B4-BE49-F238E27FC236}">
                <a16:creationId xmlns:a16="http://schemas.microsoft.com/office/drawing/2014/main" id="{C08B19E5-7D57-2132-9984-C8A862C8983A}"/>
              </a:ext>
            </a:extLst>
          </p:cNvPr>
          <p:cNvSpPr txBox="1">
            <a:spLocks noChangeArrowheads="1"/>
          </p:cNvSpPr>
          <p:nvPr/>
        </p:nvSpPr>
        <p:spPr bwMode="auto">
          <a:xfrm>
            <a:off x="323850" y="1101694"/>
            <a:ext cx="662463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US" altLang="fi-FI" sz="2400" b="1" dirty="0">
                <a:solidFill>
                  <a:srgbClr val="000099"/>
                </a:solidFill>
                <a:latin typeface="Arial Black" panose="020B0A04020102020204" pitchFamily="34" charset="0"/>
              </a:rPr>
              <a:t>Verification attributes </a:t>
            </a:r>
            <a:r>
              <a:rPr lang="en-US" altLang="fi-FI" sz="2400" dirty="0">
                <a:solidFill>
                  <a:srgbClr val="000099"/>
                </a:solidFill>
              </a:rPr>
              <a:t>(examples)</a:t>
            </a:r>
          </a:p>
        </p:txBody>
      </p:sp>
    </p:spTree>
    <p:extLst>
      <p:ext uri="{BB962C8B-B14F-4D97-AF65-F5344CB8AC3E}">
        <p14:creationId xmlns:p14="http://schemas.microsoft.com/office/powerpoint/2010/main" val="3534672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8621-84E2-DADB-3EF7-47C28F5B9C43}"/>
              </a:ext>
            </a:extLst>
          </p:cNvPr>
          <p:cNvSpPr>
            <a:spLocks noGrp="1"/>
          </p:cNvSpPr>
          <p:nvPr>
            <p:ph type="title"/>
          </p:nvPr>
        </p:nvSpPr>
        <p:spPr/>
        <p:txBody>
          <a:bodyPr/>
          <a:lstStyle/>
          <a:p>
            <a:endParaRPr lang="en-US"/>
          </a:p>
        </p:txBody>
      </p:sp>
      <p:sp>
        <p:nvSpPr>
          <p:cNvPr id="4" name="Text Box 1">
            <a:extLst>
              <a:ext uri="{FF2B5EF4-FFF2-40B4-BE49-F238E27FC236}">
                <a16:creationId xmlns:a16="http://schemas.microsoft.com/office/drawing/2014/main" id="{0C9CFF01-E6E9-A6FB-3967-53BEE7C5FA86}"/>
              </a:ext>
            </a:extLst>
          </p:cNvPr>
          <p:cNvSpPr txBox="1">
            <a:spLocks noChangeArrowheads="1"/>
          </p:cNvSpPr>
          <p:nvPr/>
        </p:nvSpPr>
        <p:spPr bwMode="auto">
          <a:xfrm>
            <a:off x="312738" y="1841076"/>
            <a:ext cx="8075612" cy="472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9pPr>
          </a:lstStyle>
          <a:p>
            <a:pPr eaLnBrk="1" hangingPunct="1">
              <a:lnSpc>
                <a:spcPct val="90000"/>
              </a:lnSpc>
              <a:spcBef>
                <a:spcPts val="1200"/>
              </a:spcBef>
              <a:buFont typeface="Wingdings" panose="05000000000000000000" pitchFamily="2" charset="2"/>
              <a:buChar char=""/>
            </a:pPr>
            <a:r>
              <a:rPr lang="en-US" altLang="fi-FI" b="1">
                <a:solidFill>
                  <a:srgbClr val="000000"/>
                </a:solidFill>
              </a:rPr>
              <a:t>Forecasts must be formulated so that they are </a:t>
            </a:r>
            <a:r>
              <a:rPr lang="en-US" altLang="fi-FI" b="1" i="1" u="sng">
                <a:solidFill>
                  <a:srgbClr val="2A4AB2"/>
                </a:solidFill>
              </a:rPr>
              <a:t>verifiable</a:t>
            </a:r>
            <a:r>
              <a:rPr lang="en-US" altLang="fi-FI" b="1" i="1">
                <a:solidFill>
                  <a:srgbClr val="2A4AB2"/>
                </a:solidFill>
              </a:rPr>
              <a:t>!</a:t>
            </a:r>
          </a:p>
          <a:p>
            <a:pPr lvl="1" eaLnBrk="1" hangingPunct="1">
              <a:lnSpc>
                <a:spcPct val="90000"/>
              </a:lnSpc>
              <a:spcBef>
                <a:spcPts val="1200"/>
              </a:spcBef>
              <a:buFont typeface="Arial" panose="020B0604020202020204" pitchFamily="34" charset="0"/>
              <a:buChar char="•"/>
            </a:pPr>
            <a:r>
              <a:rPr lang="en-US" altLang="fi-FI" u="sng">
                <a:solidFill>
                  <a:srgbClr val="000000"/>
                </a:solidFill>
              </a:rPr>
              <a:t>Corollary</a:t>
            </a:r>
            <a:r>
              <a:rPr lang="en-US" altLang="fi-FI">
                <a:solidFill>
                  <a:srgbClr val="000000"/>
                </a:solidFill>
              </a:rPr>
              <a:t>: All forecast should be verified </a:t>
            </a:r>
            <a:r>
              <a:rPr lang="en-US" altLang="fi-FI">
                <a:solidFill>
                  <a:srgbClr val="000000"/>
                </a:solidFill>
                <a:latin typeface="Wingdings" panose="05000000000000000000" pitchFamily="2" charset="2"/>
              </a:rPr>
              <a:t></a:t>
            </a:r>
          </a:p>
          <a:p>
            <a:pPr lvl="1" eaLnBrk="1" hangingPunct="1">
              <a:lnSpc>
                <a:spcPct val="90000"/>
              </a:lnSpc>
              <a:buClrTx/>
              <a:buFontTx/>
              <a:buNone/>
            </a:pPr>
            <a:r>
              <a:rPr lang="en-US" altLang="fi-FI">
                <a:solidFill>
                  <a:srgbClr val="000000"/>
                </a:solidFill>
              </a:rPr>
              <a:t>	If something is worth forecasting </a:t>
            </a:r>
            <a:r>
              <a:rPr lang="en-US" altLang="fi-FI">
                <a:solidFill>
                  <a:srgbClr val="000000"/>
                </a:solidFill>
                <a:latin typeface="Wingdings" panose="05000000000000000000" pitchFamily="2" charset="2"/>
              </a:rPr>
              <a:t></a:t>
            </a:r>
            <a:r>
              <a:rPr lang="en-US" altLang="fi-FI">
                <a:solidFill>
                  <a:srgbClr val="000000"/>
                </a:solidFill>
              </a:rPr>
              <a:t> It is worth verifying</a:t>
            </a:r>
          </a:p>
          <a:p>
            <a:pPr eaLnBrk="1" hangingPunct="1">
              <a:lnSpc>
                <a:spcPct val="90000"/>
              </a:lnSpc>
              <a:spcBef>
                <a:spcPts val="1200"/>
              </a:spcBef>
              <a:buFont typeface="Wingdings" panose="05000000000000000000" pitchFamily="2" charset="2"/>
              <a:buChar char=""/>
            </a:pPr>
            <a:r>
              <a:rPr lang="en-US" altLang="fi-FI" b="1">
                <a:solidFill>
                  <a:srgbClr val="000000"/>
                </a:solidFill>
              </a:rPr>
              <a:t>Stratification and aggregation</a:t>
            </a:r>
          </a:p>
          <a:p>
            <a:pPr lvl="1" eaLnBrk="1" hangingPunct="1">
              <a:lnSpc>
                <a:spcPct val="90000"/>
              </a:lnSpc>
              <a:spcBef>
                <a:spcPts val="1200"/>
              </a:spcBef>
              <a:buFont typeface="Arial" panose="020B0604020202020204" pitchFamily="34" charset="0"/>
              <a:buChar char="•"/>
            </a:pPr>
            <a:r>
              <a:rPr lang="en-US" altLang="fi-FI" i="1">
                <a:solidFill>
                  <a:srgbClr val="000000"/>
                </a:solidFill>
              </a:rPr>
              <a:t>Aggregation</a:t>
            </a:r>
            <a:r>
              <a:rPr lang="en-US" altLang="fi-FI">
                <a:solidFill>
                  <a:srgbClr val="000000"/>
                </a:solidFill>
              </a:rPr>
              <a:t> can help increase sample sizes and statistical robustness </a:t>
            </a:r>
            <a:r>
              <a:rPr lang="en-US" altLang="fi-FI" u="sng">
                <a:solidFill>
                  <a:srgbClr val="000000"/>
                </a:solidFill>
              </a:rPr>
              <a:t>but</a:t>
            </a:r>
            <a:r>
              <a:rPr lang="en-US" altLang="fi-FI">
                <a:solidFill>
                  <a:srgbClr val="000000"/>
                </a:solidFill>
              </a:rPr>
              <a:t> can also hide important aspects of performance</a:t>
            </a:r>
          </a:p>
          <a:p>
            <a:pPr lvl="2" eaLnBrk="1" hangingPunct="1">
              <a:lnSpc>
                <a:spcPct val="90000"/>
              </a:lnSpc>
              <a:spcBef>
                <a:spcPts val="1200"/>
              </a:spcBef>
              <a:buFont typeface="Wingdings" panose="05000000000000000000" pitchFamily="2" charset="2"/>
              <a:buChar char=""/>
            </a:pPr>
            <a:r>
              <a:rPr lang="en-US" altLang="fi-FI">
                <a:solidFill>
                  <a:srgbClr val="000000"/>
                </a:solidFill>
              </a:rPr>
              <a:t>The most common regime may dominate results and mask variations in performance</a:t>
            </a:r>
          </a:p>
          <a:p>
            <a:pPr lvl="1" eaLnBrk="1" hangingPunct="1">
              <a:lnSpc>
                <a:spcPct val="90000"/>
              </a:lnSpc>
              <a:spcBef>
                <a:spcPts val="1200"/>
              </a:spcBef>
              <a:buClr>
                <a:srgbClr val="2A4AB2"/>
              </a:buClr>
              <a:buFont typeface="Arial" panose="020B0604020202020204" pitchFamily="34" charset="0"/>
              <a:buChar char="•"/>
            </a:pPr>
            <a:r>
              <a:rPr lang="en-US" altLang="fi-FI" b="1">
                <a:solidFill>
                  <a:srgbClr val="2A4AB2"/>
                </a:solidFill>
              </a:rPr>
              <a:t>Important to:</a:t>
            </a:r>
          </a:p>
          <a:p>
            <a:pPr lvl="1" eaLnBrk="1" hangingPunct="1">
              <a:lnSpc>
                <a:spcPct val="90000"/>
              </a:lnSpc>
              <a:spcBef>
                <a:spcPts val="600"/>
              </a:spcBef>
              <a:buClrTx/>
              <a:buFontTx/>
              <a:buNone/>
            </a:pPr>
            <a:r>
              <a:rPr lang="en-US" altLang="fi-FI" b="1" i="1">
                <a:solidFill>
                  <a:srgbClr val="2A4AB2"/>
                </a:solidFill>
              </a:rPr>
              <a:t>	Stratify results into</a:t>
            </a:r>
            <a:r>
              <a:rPr lang="en-US" altLang="fi-FI" b="1">
                <a:solidFill>
                  <a:srgbClr val="2A4AB2"/>
                </a:solidFill>
              </a:rPr>
              <a:t> </a:t>
            </a:r>
            <a:r>
              <a:rPr lang="en-US" altLang="fi-FI" b="1" i="1">
                <a:solidFill>
                  <a:srgbClr val="2A4AB2"/>
                </a:solidFill>
              </a:rPr>
              <a:t>meaningful, homogeneous sub-samples!</a:t>
            </a:r>
          </a:p>
          <a:p>
            <a:pPr lvl="2" eaLnBrk="1" hangingPunct="1">
              <a:lnSpc>
                <a:spcPct val="90000"/>
              </a:lnSpc>
              <a:spcBef>
                <a:spcPts val="625"/>
              </a:spcBef>
              <a:spcAft>
                <a:spcPts val="625"/>
              </a:spcAft>
              <a:buClrTx/>
              <a:buFontTx/>
              <a:buNone/>
            </a:pPr>
            <a:endParaRPr lang="en-US" altLang="fi-FI" b="1" i="1">
              <a:solidFill>
                <a:srgbClr val="2A4AB2"/>
              </a:solidFill>
            </a:endParaRPr>
          </a:p>
        </p:txBody>
      </p:sp>
      <p:sp>
        <p:nvSpPr>
          <p:cNvPr id="5" name="Text Box 3">
            <a:extLst>
              <a:ext uri="{FF2B5EF4-FFF2-40B4-BE49-F238E27FC236}">
                <a16:creationId xmlns:a16="http://schemas.microsoft.com/office/drawing/2014/main" id="{47552951-D92A-2530-B57C-3C94207C90D4}"/>
              </a:ext>
            </a:extLst>
          </p:cNvPr>
          <p:cNvSpPr txBox="1">
            <a:spLocks noChangeArrowheads="1"/>
          </p:cNvSpPr>
          <p:nvPr/>
        </p:nvSpPr>
        <p:spPr bwMode="auto">
          <a:xfrm>
            <a:off x="323850" y="1306088"/>
            <a:ext cx="84963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US" altLang="fi-FI" sz="2400" b="1">
                <a:solidFill>
                  <a:srgbClr val="000099"/>
                </a:solidFill>
                <a:latin typeface="Arial Black" panose="020B0A04020102020204" pitchFamily="34" charset="0"/>
              </a:rPr>
              <a:t>Further verification issues…</a:t>
            </a:r>
          </a:p>
        </p:txBody>
      </p:sp>
    </p:spTree>
    <p:extLst>
      <p:ext uri="{BB962C8B-B14F-4D97-AF65-F5344CB8AC3E}">
        <p14:creationId xmlns:p14="http://schemas.microsoft.com/office/powerpoint/2010/main" val="1678251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7AA6-30E7-1DC8-5788-CA5A98FF07DD}"/>
              </a:ext>
            </a:extLst>
          </p:cNvPr>
          <p:cNvSpPr>
            <a:spLocks noGrp="1"/>
          </p:cNvSpPr>
          <p:nvPr>
            <p:ph type="title"/>
          </p:nvPr>
        </p:nvSpPr>
        <p:spPr/>
        <p:txBody>
          <a:bodyPr/>
          <a:lstStyle/>
          <a:p>
            <a:endParaRPr lang="en-US"/>
          </a:p>
        </p:txBody>
      </p:sp>
      <p:sp>
        <p:nvSpPr>
          <p:cNvPr id="4" name="Text Box 1">
            <a:extLst>
              <a:ext uri="{FF2B5EF4-FFF2-40B4-BE49-F238E27FC236}">
                <a16:creationId xmlns:a16="http://schemas.microsoft.com/office/drawing/2014/main" id="{6867F46D-29C2-D66B-A72F-02C52528DC2E}"/>
              </a:ext>
            </a:extLst>
          </p:cNvPr>
          <p:cNvSpPr txBox="1">
            <a:spLocks noChangeArrowheads="1"/>
          </p:cNvSpPr>
          <p:nvPr/>
        </p:nvSpPr>
        <p:spPr bwMode="auto">
          <a:xfrm>
            <a:off x="303213" y="2056057"/>
            <a:ext cx="8156575" cy="482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bg1"/>
                </a:solidFill>
                <a:latin typeface="Arial" panose="020B0604020202020204" pitchFamily="34" charset="0"/>
                <a:cs typeface="Droid Sans" charset="0"/>
              </a:defRPr>
            </a:lvl9pPr>
          </a:lstStyle>
          <a:p>
            <a:pPr eaLnBrk="1" hangingPunct="1">
              <a:spcBef>
                <a:spcPts val="1200"/>
              </a:spcBef>
              <a:buFont typeface="Wingdings" panose="05000000000000000000" pitchFamily="2" charset="2"/>
              <a:buChar char=""/>
            </a:pPr>
            <a:r>
              <a:rPr lang="en-US" altLang="fi-FI" b="1">
                <a:solidFill>
                  <a:srgbClr val="000000"/>
                </a:solidFill>
              </a:rPr>
              <a:t>Observations</a:t>
            </a:r>
          </a:p>
          <a:p>
            <a:pPr lvl="1" eaLnBrk="1" hangingPunct="1">
              <a:spcBef>
                <a:spcPts val="1200"/>
              </a:spcBef>
              <a:buFont typeface="Wingdings" panose="05000000000000000000" pitchFamily="2" charset="2"/>
              <a:buChar char=""/>
            </a:pPr>
            <a:r>
              <a:rPr lang="en-US" altLang="fi-FI">
                <a:solidFill>
                  <a:srgbClr val="000000"/>
                </a:solidFill>
              </a:rPr>
              <a:t>No such thing as observed </a:t>
            </a:r>
            <a:r>
              <a:rPr lang="en-US" altLang="fi-FI" b="1" i="1">
                <a:solidFill>
                  <a:srgbClr val="2A4AB2"/>
                </a:solidFill>
              </a:rPr>
              <a:t>“truth”!</a:t>
            </a:r>
          </a:p>
          <a:p>
            <a:pPr lvl="1" eaLnBrk="1" hangingPunct="1">
              <a:spcBef>
                <a:spcPts val="1200"/>
              </a:spcBef>
              <a:buFont typeface="Wingdings" panose="05000000000000000000" pitchFamily="2" charset="2"/>
              <a:buChar char=""/>
            </a:pPr>
            <a:r>
              <a:rPr lang="en-US" altLang="fi-FI">
                <a:solidFill>
                  <a:srgbClr val="000000"/>
                </a:solidFill>
              </a:rPr>
              <a:t>Observations generally are more </a:t>
            </a:r>
            <a:r>
              <a:rPr lang="en-US" altLang="fi-FI" i="1">
                <a:solidFill>
                  <a:srgbClr val="000000"/>
                </a:solidFill>
              </a:rPr>
              <a:t>“true”</a:t>
            </a:r>
            <a:r>
              <a:rPr lang="en-US" altLang="fi-FI">
                <a:solidFill>
                  <a:srgbClr val="000000"/>
                </a:solidFill>
              </a:rPr>
              <a:t> than the model analysis </a:t>
            </a:r>
          </a:p>
          <a:p>
            <a:pPr lvl="1" eaLnBrk="1" hangingPunct="1">
              <a:spcBef>
                <a:spcPts val="600"/>
              </a:spcBef>
              <a:buClrTx/>
              <a:buFontTx/>
              <a:buNone/>
            </a:pPr>
            <a:r>
              <a:rPr lang="en-US" altLang="fi-FI">
                <a:solidFill>
                  <a:srgbClr val="000000"/>
                </a:solidFill>
              </a:rPr>
              <a:t>	</a:t>
            </a:r>
            <a:r>
              <a:rPr lang="en-US" altLang="fi-FI">
                <a:solidFill>
                  <a:srgbClr val="2A4AB2"/>
                </a:solidFill>
                <a:latin typeface="Wingdings" panose="05000000000000000000" pitchFamily="2" charset="2"/>
              </a:rPr>
              <a:t></a:t>
            </a:r>
            <a:r>
              <a:rPr lang="en-US" altLang="fi-FI">
                <a:solidFill>
                  <a:srgbClr val="2A4AB2"/>
                </a:solidFill>
              </a:rPr>
              <a:t> Utmost care if using model analysis as verification </a:t>
            </a:r>
            <a:r>
              <a:rPr lang="en-US" altLang="fi-FI" i="1">
                <a:solidFill>
                  <a:srgbClr val="2A4AB2"/>
                </a:solidFill>
              </a:rPr>
              <a:t>“truth”</a:t>
            </a:r>
            <a:r>
              <a:rPr lang="en-US" altLang="fi-FI">
                <a:solidFill>
                  <a:srgbClr val="2A4AB2"/>
                </a:solidFill>
              </a:rPr>
              <a:t> since the analyses are model dependent!</a:t>
            </a:r>
          </a:p>
          <a:p>
            <a:pPr lvl="1" eaLnBrk="1" hangingPunct="1">
              <a:spcBef>
                <a:spcPts val="600"/>
              </a:spcBef>
              <a:buClrTx/>
              <a:buFontTx/>
              <a:buNone/>
            </a:pPr>
            <a:r>
              <a:rPr lang="en-US" altLang="fi-FI">
                <a:solidFill>
                  <a:srgbClr val="000000"/>
                </a:solidFill>
              </a:rPr>
              <a:t>	</a:t>
            </a:r>
            <a:r>
              <a:rPr lang="en-US" altLang="fi-FI">
                <a:solidFill>
                  <a:srgbClr val="000000"/>
                </a:solidFill>
                <a:latin typeface="Wingdings" panose="05000000000000000000" pitchFamily="2" charset="2"/>
              </a:rPr>
              <a:t></a:t>
            </a:r>
            <a:r>
              <a:rPr lang="en-US" altLang="fi-FI">
                <a:solidFill>
                  <a:srgbClr val="000000"/>
                </a:solidFill>
              </a:rPr>
              <a:t> Analyses can be used for comparison between versions of same model, e.g. operational vs. experimental suite</a:t>
            </a:r>
          </a:p>
          <a:p>
            <a:pPr lvl="1" eaLnBrk="1" hangingPunct="1">
              <a:spcBef>
                <a:spcPts val="1200"/>
              </a:spcBef>
              <a:buFont typeface="Wingdings" panose="05000000000000000000" pitchFamily="2" charset="2"/>
              <a:buChar char=""/>
            </a:pPr>
            <a:r>
              <a:rPr lang="en-US" altLang="fi-FI">
                <a:solidFill>
                  <a:srgbClr val="000000"/>
                </a:solidFill>
              </a:rPr>
              <a:t>Observational uncertainty should be taken into account</a:t>
            </a:r>
          </a:p>
          <a:p>
            <a:pPr lvl="2" eaLnBrk="1" hangingPunct="1">
              <a:spcBef>
                <a:spcPts val="600"/>
              </a:spcBef>
              <a:buClr>
                <a:srgbClr val="FBDF53"/>
              </a:buClr>
              <a:buFont typeface="Arial" panose="020B0604020202020204" pitchFamily="34" charset="0"/>
              <a:buChar char="•"/>
            </a:pPr>
            <a:r>
              <a:rPr lang="en-US" altLang="fi-FI">
                <a:solidFill>
                  <a:srgbClr val="000000"/>
                </a:solidFill>
              </a:rPr>
              <a:t>E.g., how well do adjacent observations match each other?</a:t>
            </a:r>
          </a:p>
          <a:p>
            <a:pPr lvl="2" eaLnBrk="1" hangingPunct="1">
              <a:spcBef>
                <a:spcPts val="600"/>
              </a:spcBef>
              <a:buClr>
                <a:srgbClr val="FBDF53"/>
              </a:buClr>
              <a:buFont typeface="Arial" panose="020B0604020202020204" pitchFamily="34" charset="0"/>
              <a:buChar char="•"/>
            </a:pPr>
            <a:r>
              <a:rPr lang="en-US" altLang="fi-FI">
                <a:solidFill>
                  <a:srgbClr val="000000"/>
                </a:solidFill>
              </a:rPr>
              <a:t>Quality checking of observations</a:t>
            </a:r>
          </a:p>
          <a:p>
            <a:pPr lvl="3" eaLnBrk="1" hangingPunct="1">
              <a:spcBef>
                <a:spcPts val="600"/>
              </a:spcBef>
              <a:buFont typeface="Wingdings" panose="05000000000000000000" pitchFamily="2" charset="2"/>
              <a:buChar char=""/>
            </a:pPr>
            <a:r>
              <a:rPr lang="en-US" altLang="fi-FI" sz="1800">
                <a:solidFill>
                  <a:srgbClr val="000000"/>
                </a:solidFill>
              </a:rPr>
              <a:t>Removal of gross errors, instrument errors and reporting errors</a:t>
            </a:r>
          </a:p>
          <a:p>
            <a:pPr lvl="3" eaLnBrk="1" hangingPunct="1">
              <a:spcBef>
                <a:spcPts val="600"/>
              </a:spcBef>
              <a:buFont typeface="Wingdings" panose="05000000000000000000" pitchFamily="2" charset="2"/>
              <a:buChar char=""/>
            </a:pPr>
            <a:r>
              <a:rPr lang="en-US" altLang="fi-FI" sz="1800">
                <a:solidFill>
                  <a:srgbClr val="000000"/>
                </a:solidFill>
              </a:rPr>
              <a:t>Removal of biases</a:t>
            </a:r>
          </a:p>
        </p:txBody>
      </p:sp>
      <p:sp>
        <p:nvSpPr>
          <p:cNvPr id="5" name="Text Box 3">
            <a:extLst>
              <a:ext uri="{FF2B5EF4-FFF2-40B4-BE49-F238E27FC236}">
                <a16:creationId xmlns:a16="http://schemas.microsoft.com/office/drawing/2014/main" id="{FB170CC9-2389-9BBB-FA67-B99E3A44B17D}"/>
              </a:ext>
            </a:extLst>
          </p:cNvPr>
          <p:cNvSpPr txBox="1">
            <a:spLocks noChangeArrowheads="1"/>
          </p:cNvSpPr>
          <p:nvPr/>
        </p:nvSpPr>
        <p:spPr bwMode="auto">
          <a:xfrm>
            <a:off x="323850" y="1478207"/>
            <a:ext cx="84963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US" altLang="fi-FI" sz="2400" b="1">
                <a:solidFill>
                  <a:srgbClr val="000099"/>
                </a:solidFill>
                <a:latin typeface="Arial Black" panose="020B0A04020102020204" pitchFamily="34" charset="0"/>
              </a:rPr>
              <a:t>Further verification issues…</a:t>
            </a:r>
          </a:p>
        </p:txBody>
      </p:sp>
    </p:spTree>
    <p:extLst>
      <p:ext uri="{BB962C8B-B14F-4D97-AF65-F5344CB8AC3E}">
        <p14:creationId xmlns:p14="http://schemas.microsoft.com/office/powerpoint/2010/main" val="1542099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4306-241B-BBFB-09E7-95B25D8486BC}"/>
              </a:ext>
            </a:extLst>
          </p:cNvPr>
          <p:cNvSpPr>
            <a:spLocks noGrp="1"/>
          </p:cNvSpPr>
          <p:nvPr>
            <p:ph type="title"/>
          </p:nvPr>
        </p:nvSpPr>
        <p:spPr/>
        <p:txBody>
          <a:bodyPr/>
          <a:lstStyle/>
          <a:p>
            <a:r>
              <a:rPr lang="en-US" dirty="0"/>
              <a:t>Verification Metrics</a:t>
            </a:r>
          </a:p>
        </p:txBody>
      </p:sp>
      <p:sp>
        <p:nvSpPr>
          <p:cNvPr id="3" name="Content Placeholder 2">
            <a:extLst>
              <a:ext uri="{FF2B5EF4-FFF2-40B4-BE49-F238E27FC236}">
                <a16:creationId xmlns:a16="http://schemas.microsoft.com/office/drawing/2014/main" id="{F9D644FC-4181-B35B-1345-3D81EEB95FCE}"/>
              </a:ext>
            </a:extLst>
          </p:cNvPr>
          <p:cNvSpPr>
            <a:spLocks noGrp="1"/>
          </p:cNvSpPr>
          <p:nvPr>
            <p:ph idx="1"/>
          </p:nvPr>
        </p:nvSpPr>
        <p:spPr/>
        <p:txBody>
          <a:bodyPr/>
          <a:lstStyle/>
          <a:p>
            <a:r>
              <a:rPr lang="en-US" dirty="0"/>
              <a:t>Continuous predictand</a:t>
            </a:r>
          </a:p>
          <a:p>
            <a:pPr marL="0" indent="0">
              <a:buNone/>
            </a:pPr>
            <a:r>
              <a:rPr lang="en-US" dirty="0"/>
              <a:t> </a:t>
            </a:r>
          </a:p>
        </p:txBody>
      </p:sp>
      <p:pic>
        <p:nvPicPr>
          <p:cNvPr id="4" name="Picture 3">
            <a:extLst>
              <a:ext uri="{FF2B5EF4-FFF2-40B4-BE49-F238E27FC236}">
                <a16:creationId xmlns:a16="http://schemas.microsoft.com/office/drawing/2014/main" id="{580F28C1-6068-27AA-86E3-1BA3EC11E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613" y="1846976"/>
            <a:ext cx="6523037" cy="4922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4">
            <a:extLst>
              <a:ext uri="{FF2B5EF4-FFF2-40B4-BE49-F238E27FC236}">
                <a16:creationId xmlns:a16="http://schemas.microsoft.com/office/drawing/2014/main" id="{60A20549-1DAB-44CB-363B-18B801A73A06}"/>
              </a:ext>
            </a:extLst>
          </p:cNvPr>
          <p:cNvSpPr txBox="1">
            <a:spLocks noChangeArrowheads="1"/>
          </p:cNvSpPr>
          <p:nvPr/>
        </p:nvSpPr>
        <p:spPr bwMode="auto">
          <a:xfrm>
            <a:off x="7184413" y="4537788"/>
            <a:ext cx="1223962" cy="642938"/>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dirty="0">
                <a:solidFill>
                  <a:srgbClr val="000099"/>
                </a:solidFill>
                <a:latin typeface="Times New Roman" panose="02020603050405020304" pitchFamily="18" charset="0"/>
              </a:rPr>
              <a:t>Attribute:</a:t>
            </a:r>
          </a:p>
          <a:p>
            <a:pPr eaLnBrk="1" hangingPunct="1">
              <a:buClrTx/>
              <a:buFontTx/>
              <a:buNone/>
            </a:pPr>
            <a:r>
              <a:rPr lang="en-GB" altLang="fi-FI" sz="1800" b="1" dirty="0">
                <a:solidFill>
                  <a:srgbClr val="000099"/>
                </a:solidFill>
                <a:latin typeface="Times New Roman" panose="02020603050405020304" pitchFamily="18" charset="0"/>
              </a:rPr>
              <a:t>Accuracy</a:t>
            </a:r>
          </a:p>
        </p:txBody>
      </p:sp>
      <p:sp>
        <p:nvSpPr>
          <p:cNvPr id="6" name="Text Box 5">
            <a:extLst>
              <a:ext uri="{FF2B5EF4-FFF2-40B4-BE49-F238E27FC236}">
                <a16:creationId xmlns:a16="http://schemas.microsoft.com/office/drawing/2014/main" id="{758304FD-D3C0-BCC5-F1DA-4E552777B6FE}"/>
              </a:ext>
            </a:extLst>
          </p:cNvPr>
          <p:cNvSpPr txBox="1">
            <a:spLocks noChangeArrowheads="1"/>
          </p:cNvSpPr>
          <p:nvPr/>
        </p:nvSpPr>
        <p:spPr bwMode="auto">
          <a:xfrm>
            <a:off x="7184413" y="1945401"/>
            <a:ext cx="1223962" cy="642937"/>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Bias</a:t>
            </a:r>
          </a:p>
        </p:txBody>
      </p:sp>
    </p:spTree>
    <p:extLst>
      <p:ext uri="{BB962C8B-B14F-4D97-AF65-F5344CB8AC3E}">
        <p14:creationId xmlns:p14="http://schemas.microsoft.com/office/powerpoint/2010/main" val="124906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75110D0-2847-6A0C-4DFF-77999C18A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562411"/>
            <a:ext cx="6202363" cy="3260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a:extLst>
              <a:ext uri="{FF2B5EF4-FFF2-40B4-BE49-F238E27FC236}">
                <a16:creationId xmlns:a16="http://schemas.microsoft.com/office/drawing/2014/main" id="{0FC9744F-C0B4-53D0-89E2-530190257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325" y="3370698"/>
            <a:ext cx="2684463" cy="2684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a:extLst>
              <a:ext uri="{FF2B5EF4-FFF2-40B4-BE49-F238E27FC236}">
                <a16:creationId xmlns:a16="http://schemas.microsoft.com/office/drawing/2014/main" id="{8B552537-C710-5A5C-156C-38675FF47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797736"/>
            <a:ext cx="3378200" cy="2265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a:extLst>
              <a:ext uri="{FF2B5EF4-FFF2-40B4-BE49-F238E27FC236}">
                <a16:creationId xmlns:a16="http://schemas.microsoft.com/office/drawing/2014/main" id="{9696EA20-460A-BDB1-1D5A-38994A317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050" y="1364098"/>
            <a:ext cx="2087563" cy="1595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6">
            <a:extLst>
              <a:ext uri="{FF2B5EF4-FFF2-40B4-BE49-F238E27FC236}">
                <a16:creationId xmlns:a16="http://schemas.microsoft.com/office/drawing/2014/main" id="{0DD0DA19-5A2D-7B48-A13B-0DC27857B40C}"/>
              </a:ext>
            </a:extLst>
          </p:cNvPr>
          <p:cNvSpPr txBox="1">
            <a:spLocks noChangeArrowheads="1"/>
          </p:cNvSpPr>
          <p:nvPr/>
        </p:nvSpPr>
        <p:spPr bwMode="auto">
          <a:xfrm>
            <a:off x="6948488" y="2983348"/>
            <a:ext cx="2001837" cy="368300"/>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800" b="1">
                <a:solidFill>
                  <a:srgbClr val="000099"/>
                </a:solidFill>
                <a:latin typeface="Times New Roman" panose="02020603050405020304" pitchFamily="18" charset="0"/>
                <a:cs typeface="Times New Roman" panose="02020603050405020304" pitchFamily="18" charset="0"/>
              </a:rPr>
              <a:t>Explore the data</a:t>
            </a:r>
          </a:p>
        </p:txBody>
      </p:sp>
      <p:sp>
        <p:nvSpPr>
          <p:cNvPr id="9" name="Text Box 7">
            <a:extLst>
              <a:ext uri="{FF2B5EF4-FFF2-40B4-BE49-F238E27FC236}">
                <a16:creationId xmlns:a16="http://schemas.microsoft.com/office/drawing/2014/main" id="{93FD0CD2-D994-7397-1A36-523EECF38BAB}"/>
              </a:ext>
            </a:extLst>
          </p:cNvPr>
          <p:cNvSpPr txBox="1">
            <a:spLocks noChangeArrowheads="1"/>
          </p:cNvSpPr>
          <p:nvPr/>
        </p:nvSpPr>
        <p:spPr bwMode="auto">
          <a:xfrm>
            <a:off x="6732588" y="583048"/>
            <a:ext cx="1223962" cy="642938"/>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Accuracy</a:t>
            </a:r>
          </a:p>
        </p:txBody>
      </p:sp>
      <p:sp>
        <p:nvSpPr>
          <p:cNvPr id="10" name="Rectangle 8">
            <a:extLst>
              <a:ext uri="{FF2B5EF4-FFF2-40B4-BE49-F238E27FC236}">
                <a16:creationId xmlns:a16="http://schemas.microsoft.com/office/drawing/2014/main" id="{B061E7F4-5722-918D-8521-2FB3C6A8D845}"/>
              </a:ext>
            </a:extLst>
          </p:cNvPr>
          <p:cNvSpPr>
            <a:spLocks noChangeArrowheads="1"/>
          </p:cNvSpPr>
          <p:nvPr/>
        </p:nvSpPr>
        <p:spPr bwMode="auto">
          <a:xfrm>
            <a:off x="3203575" y="1302186"/>
            <a:ext cx="720725" cy="73025"/>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539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nodeType="afterEffect">
                                  <p:stCondLst>
                                    <p:cond delay="0"/>
                                  </p:stCondLst>
                                  <p:childTnLst>
                                    <p:set>
                                      <p:cBhvr additive="repl">
                                        <p:cTn id="6" dur="1" fill="hold">
                                          <p:stCondLst>
                                            <p:cond delay="0"/>
                                          </p:stCondLst>
                                        </p:cTn>
                                        <p:tgtEl>
                                          <p:spTgt spid="7"/>
                                        </p:tgtEl>
                                        <p:attrNameLst>
                                          <p:attrName>style.visibility</p:attrName>
                                        </p:attrNameLst>
                                      </p:cBhvr>
                                      <p:to>
                                        <p:strVal val="visible"/>
                                      </p:to>
                                    </p:set>
                                    <p:animEffect transition="in" filter="dissolve">
                                      <p:cBhvr additive="repl">
                                        <p:cTn id="7" dur="500"/>
                                        <p:tgtEl>
                                          <p:spTgt spid="7"/>
                                        </p:tgtEl>
                                      </p:cBhvr>
                                    </p:animEffect>
                                  </p:childTnLst>
                                </p:cTn>
                              </p:par>
                            </p:childTnLst>
                          </p:cTn>
                        </p:par>
                        <p:par>
                          <p:cTn id="8" fill="hold">
                            <p:stCondLst>
                              <p:cond delay="500"/>
                            </p:stCondLst>
                            <p:childTnLst>
                              <p:par>
                                <p:cTn id="9" presetID="9" presetClass="entr" fill="hold" nodeType="afterEffect">
                                  <p:stCondLst>
                                    <p:cond delay="0"/>
                                  </p:stCondLst>
                                  <p:childTnLst>
                                    <p:set>
                                      <p:cBhvr additive="repl">
                                        <p:cTn id="10" dur="1" fill="hold">
                                          <p:stCondLst>
                                            <p:cond delay="0"/>
                                          </p:stCondLst>
                                        </p:cTn>
                                        <p:tgtEl>
                                          <p:spTgt spid="8"/>
                                        </p:tgtEl>
                                        <p:attrNameLst>
                                          <p:attrName>style.visibility</p:attrName>
                                        </p:attrNameLst>
                                      </p:cBhvr>
                                      <p:to>
                                        <p:strVal val="visible"/>
                                      </p:to>
                                    </p:set>
                                    <p:animEffect transition="in" filter="dissolve">
                                      <p:cBhvr additive="repl">
                                        <p:cTn id="11" dur="500"/>
                                        <p:tgtEl>
                                          <p:spTgt spid="8"/>
                                        </p:tgtEl>
                                      </p:cBhvr>
                                    </p:animEffect>
                                  </p:childTnLst>
                                </p:cTn>
                              </p:par>
                            </p:childTnLst>
                          </p:cTn>
                        </p:par>
                        <p:par>
                          <p:cTn id="12" fill="hold">
                            <p:stCondLst>
                              <p:cond delay="1000"/>
                            </p:stCondLst>
                            <p:childTnLst>
                              <p:par>
                                <p:cTn id="13" presetID="9" presetClass="entr" fill="hold" nodeType="afterEffect">
                                  <p:stCondLst>
                                    <p:cond delay="0"/>
                                  </p:stCondLst>
                                  <p:childTnLst>
                                    <p:set>
                                      <p:cBhvr additive="repl">
                                        <p:cTn id="14" dur="1" fill="hold">
                                          <p:stCondLst>
                                            <p:cond delay="0"/>
                                          </p:stCondLst>
                                        </p:cTn>
                                        <p:tgtEl>
                                          <p:spTgt spid="5"/>
                                        </p:tgtEl>
                                        <p:attrNameLst>
                                          <p:attrName>style.visibility</p:attrName>
                                        </p:attrNameLst>
                                      </p:cBhvr>
                                      <p:to>
                                        <p:strVal val="visible"/>
                                      </p:to>
                                    </p:set>
                                    <p:animEffect transition="in" filter="dissolve">
                                      <p:cBhvr additive="repl">
                                        <p:cTn id="15" dur="500"/>
                                        <p:tgtEl>
                                          <p:spTgt spid="5"/>
                                        </p:tgtEl>
                                      </p:cBhvr>
                                    </p:animEffect>
                                  </p:childTnLst>
                                </p:cTn>
                              </p:par>
                              <p:par>
                                <p:cTn id="16" presetID="9" presetClass="entr" fill="hold" nodeType="withEffect">
                                  <p:stCondLst>
                                    <p:cond delay="0"/>
                                  </p:stCondLst>
                                  <p:childTnLst>
                                    <p:set>
                                      <p:cBhvr additive="repl">
                                        <p:cTn id="17" dur="1" fill="hold">
                                          <p:stCondLst>
                                            <p:cond delay="0"/>
                                          </p:stCondLst>
                                        </p:cTn>
                                        <p:tgtEl>
                                          <p:spTgt spid="6"/>
                                        </p:tgtEl>
                                        <p:attrNameLst>
                                          <p:attrName>style.visibility</p:attrName>
                                        </p:attrNameLst>
                                      </p:cBhvr>
                                      <p:to>
                                        <p:strVal val="visible"/>
                                      </p:to>
                                    </p:set>
                                    <p:animEffect transition="in" filter="dissolve">
                                      <p:cBhvr additive="repl">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979D5D3-0958-9AEA-B326-4B0412629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885" y="1497966"/>
            <a:ext cx="6272213" cy="3703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3">
            <a:extLst>
              <a:ext uri="{FF2B5EF4-FFF2-40B4-BE49-F238E27FC236}">
                <a16:creationId xmlns:a16="http://schemas.microsoft.com/office/drawing/2014/main" id="{03C5C06E-48AA-B548-23B6-D30174C4CBB8}"/>
              </a:ext>
            </a:extLst>
          </p:cNvPr>
          <p:cNvSpPr txBox="1">
            <a:spLocks noChangeArrowheads="1"/>
          </p:cNvSpPr>
          <p:nvPr/>
        </p:nvSpPr>
        <p:spPr bwMode="auto">
          <a:xfrm>
            <a:off x="6806398" y="2393316"/>
            <a:ext cx="1366837" cy="642938"/>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Association</a:t>
            </a:r>
          </a:p>
        </p:txBody>
      </p:sp>
    </p:spTree>
    <p:extLst>
      <p:ext uri="{BB962C8B-B14F-4D97-AF65-F5344CB8AC3E}">
        <p14:creationId xmlns:p14="http://schemas.microsoft.com/office/powerpoint/2010/main" val="1226944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4E2D47E4-2CE3-59A4-D232-3D49B91998C3}"/>
              </a:ext>
            </a:extLst>
          </p:cNvPr>
          <p:cNvGrpSpPr>
            <a:grpSpLocks/>
          </p:cNvGrpSpPr>
          <p:nvPr/>
        </p:nvGrpSpPr>
        <p:grpSpPr bwMode="auto">
          <a:xfrm>
            <a:off x="907995" y="795020"/>
            <a:ext cx="7048500" cy="2809875"/>
            <a:chOff x="389" y="616"/>
            <a:chExt cx="4440" cy="1770"/>
          </a:xfrm>
        </p:grpSpPr>
        <p:pic>
          <p:nvPicPr>
            <p:cNvPr id="5" name="Picture 3">
              <a:extLst>
                <a:ext uri="{FF2B5EF4-FFF2-40B4-BE49-F238E27FC236}">
                  <a16:creationId xmlns:a16="http://schemas.microsoft.com/office/drawing/2014/main" id="{B9185360-CCF1-1355-DAEA-E310ED5B3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 y="616"/>
              <a:ext cx="4415" cy="17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4">
              <a:extLst>
                <a:ext uri="{FF2B5EF4-FFF2-40B4-BE49-F238E27FC236}">
                  <a16:creationId xmlns:a16="http://schemas.microsoft.com/office/drawing/2014/main" id="{B27E36B4-4DBC-997B-9FC3-6B7F0842D801}"/>
                </a:ext>
              </a:extLst>
            </p:cNvPr>
            <p:cNvSpPr txBox="1">
              <a:spLocks noChangeArrowheads="1"/>
            </p:cNvSpPr>
            <p:nvPr/>
          </p:nvSpPr>
          <p:spPr bwMode="auto">
            <a:xfrm>
              <a:off x="389" y="1207"/>
              <a:ext cx="496" cy="289"/>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fi-FI" altLang="fi-FI" sz="2400" b="1" i="1">
                  <a:solidFill>
                    <a:srgbClr val="000000"/>
                  </a:solidFill>
                  <a:latin typeface="Times New Roman" panose="02020603050405020304" pitchFamily="18" charset="0"/>
                  <a:cs typeface="Times New Roman" panose="02020603050405020304" pitchFamily="18" charset="0"/>
                </a:rPr>
                <a:t>ACC</a:t>
              </a:r>
            </a:p>
          </p:txBody>
        </p:sp>
      </p:grpSp>
      <p:sp>
        <p:nvSpPr>
          <p:cNvPr id="7" name="Rectangle 5">
            <a:extLst>
              <a:ext uri="{FF2B5EF4-FFF2-40B4-BE49-F238E27FC236}">
                <a16:creationId xmlns:a16="http://schemas.microsoft.com/office/drawing/2014/main" id="{A6949414-19DA-7127-CB0D-4BD3DBFDD01F}"/>
              </a:ext>
            </a:extLst>
          </p:cNvPr>
          <p:cNvSpPr>
            <a:spLocks noChangeArrowheads="1"/>
          </p:cNvSpPr>
          <p:nvPr/>
        </p:nvSpPr>
        <p:spPr bwMode="auto">
          <a:xfrm>
            <a:off x="830207" y="2958783"/>
            <a:ext cx="7993063" cy="24384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US" altLang="fi-FI" sz="1800">
                <a:solidFill>
                  <a:srgbClr val="000000"/>
                </a:solidFill>
                <a:latin typeface="Times New Roman" panose="02020603050405020304" pitchFamily="18" charset="0"/>
                <a:cs typeface="Times New Roman" panose="02020603050405020304" pitchFamily="18" charset="0"/>
              </a:rPr>
              <a:t>ACC is the correlation between forecast and analyzed deviations from climatology, i.e. ACC can be regarded as a forecast skill with reference to the climate.</a:t>
            </a:r>
          </a:p>
          <a:p>
            <a:pPr eaLnBrk="1" hangingPunct="1">
              <a:buClrTx/>
              <a:buFontTx/>
              <a:buNone/>
            </a:pPr>
            <a:endParaRPr lang="en-US" altLang="fi-FI" sz="1800">
              <a:solidFill>
                <a:srgbClr val="000000"/>
              </a:solidFill>
              <a:latin typeface="Times New Roman" panose="02020603050405020304" pitchFamily="18" charset="0"/>
              <a:cs typeface="Times New Roman" panose="02020603050405020304" pitchFamily="18" charset="0"/>
            </a:endParaRPr>
          </a:p>
          <a:p>
            <a:pPr eaLnBrk="1" hangingPunct="1">
              <a:buClrTx/>
              <a:buFontTx/>
              <a:buNone/>
            </a:pPr>
            <a:endParaRPr lang="en-US" altLang="fi-FI" sz="1800">
              <a:solidFill>
                <a:srgbClr val="000000"/>
              </a:solidFill>
              <a:latin typeface="Times New Roman" panose="02020603050405020304" pitchFamily="18" charset="0"/>
              <a:cs typeface="Times New Roman" panose="02020603050405020304" pitchFamily="18" charset="0"/>
            </a:endParaRPr>
          </a:p>
          <a:p>
            <a:pPr eaLnBrk="1" hangingPunct="1">
              <a:buClrTx/>
              <a:buFontTx/>
              <a:buNone/>
            </a:pPr>
            <a:endParaRPr lang="en-US" altLang="fi-FI" sz="1800">
              <a:solidFill>
                <a:srgbClr val="000000"/>
              </a:solidFill>
              <a:latin typeface="Times New Roman" panose="02020603050405020304" pitchFamily="18" charset="0"/>
              <a:cs typeface="Times New Roman" panose="02020603050405020304" pitchFamily="18" charset="0"/>
            </a:endParaRPr>
          </a:p>
          <a:p>
            <a:pPr eaLnBrk="1" hangingPunct="1">
              <a:buClr>
                <a:srgbClr val="FF0000"/>
              </a:buClr>
              <a:buFont typeface="Wingdings" panose="05000000000000000000" pitchFamily="2" charset="2"/>
              <a:buChar char=""/>
            </a:pPr>
            <a:r>
              <a:rPr lang="en-US" altLang="fi-FI" sz="1600">
                <a:solidFill>
                  <a:srgbClr val="FF0000"/>
                </a:solidFill>
                <a:latin typeface="Times New Roman" panose="02020603050405020304" pitchFamily="18" charset="0"/>
                <a:cs typeface="Times New Roman" panose="02020603050405020304" pitchFamily="18" charset="0"/>
              </a:rPr>
              <a:t>ACC ~ 60 % considered (by some)</a:t>
            </a:r>
          </a:p>
          <a:p>
            <a:pPr eaLnBrk="1" hangingPunct="1">
              <a:buClrTx/>
              <a:buFontTx/>
              <a:buNone/>
            </a:pPr>
            <a:r>
              <a:rPr lang="en-US" altLang="fi-FI" sz="1600">
                <a:solidFill>
                  <a:srgbClr val="FF0000"/>
                </a:solidFill>
                <a:latin typeface="Times New Roman" panose="02020603050405020304" pitchFamily="18" charset="0"/>
                <a:cs typeface="Times New Roman" panose="02020603050405020304" pitchFamily="18" charset="0"/>
              </a:rPr>
              <a:t>	as limit of useful NWP forecasts</a:t>
            </a:r>
          </a:p>
          <a:p>
            <a:pPr eaLnBrk="1" hangingPunct="1">
              <a:buClrTx/>
              <a:buFontTx/>
              <a:buNone/>
            </a:pPr>
            <a:r>
              <a:rPr lang="en-US" altLang="fi-FI" sz="1600" i="1">
                <a:solidFill>
                  <a:srgbClr val="FF0000"/>
                </a:solidFill>
                <a:latin typeface="Times New Roman" panose="02020603050405020304" pitchFamily="18" charset="0"/>
                <a:cs typeface="Times New Roman" panose="02020603050405020304" pitchFamily="18" charset="0"/>
              </a:rPr>
              <a:t>	(cf. picture right)</a:t>
            </a:r>
          </a:p>
          <a:p>
            <a:pPr eaLnBrk="1" hangingPunct="1">
              <a:buClrTx/>
              <a:buFontTx/>
              <a:buNone/>
            </a:pPr>
            <a:endParaRPr lang="en-US" altLang="fi-FI" sz="1600" i="1">
              <a:solidFill>
                <a:srgbClr val="FF0000"/>
              </a:solidFill>
              <a:latin typeface="Times New Roman" panose="02020603050405020304" pitchFamily="18" charset="0"/>
              <a:cs typeface="Times New Roman" panose="02020603050405020304" pitchFamily="18" charset="0"/>
            </a:endParaRPr>
          </a:p>
        </p:txBody>
      </p:sp>
      <p:sp>
        <p:nvSpPr>
          <p:cNvPr id="8" name="Text Box 6">
            <a:extLst>
              <a:ext uri="{FF2B5EF4-FFF2-40B4-BE49-F238E27FC236}">
                <a16:creationId xmlns:a16="http://schemas.microsoft.com/office/drawing/2014/main" id="{981B6F9D-9289-F7FF-63FE-93E2D03455BA}"/>
              </a:ext>
            </a:extLst>
          </p:cNvPr>
          <p:cNvSpPr txBox="1">
            <a:spLocks noChangeArrowheads="1"/>
          </p:cNvSpPr>
          <p:nvPr/>
        </p:nvSpPr>
        <p:spPr bwMode="auto">
          <a:xfrm>
            <a:off x="7167507" y="1733233"/>
            <a:ext cx="1366838" cy="642937"/>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Association</a:t>
            </a:r>
          </a:p>
        </p:txBody>
      </p:sp>
      <p:pic>
        <p:nvPicPr>
          <p:cNvPr id="9" name="Picture 7">
            <a:extLst>
              <a:ext uri="{FF2B5EF4-FFF2-40B4-BE49-F238E27FC236}">
                <a16:creationId xmlns:a16="http://schemas.microsoft.com/office/drawing/2014/main" id="{85706616-FD71-637D-E492-73A13F6DA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32" y="3606483"/>
            <a:ext cx="4321175" cy="2747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27525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E443EF49-4DB6-EAA9-C37E-E21DBF30C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926576"/>
            <a:ext cx="7299325" cy="4846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a:extLst>
              <a:ext uri="{FF2B5EF4-FFF2-40B4-BE49-F238E27FC236}">
                <a16:creationId xmlns:a16="http://schemas.microsoft.com/office/drawing/2014/main" id="{68551D4C-5964-E804-AA8D-E18C51948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988" y="3541189"/>
            <a:ext cx="2913062" cy="19431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4">
            <a:extLst>
              <a:ext uri="{FF2B5EF4-FFF2-40B4-BE49-F238E27FC236}">
                <a16:creationId xmlns:a16="http://schemas.microsoft.com/office/drawing/2014/main" id="{40AD4388-D96D-CDEC-C0F1-33D8BAF31E26}"/>
              </a:ext>
            </a:extLst>
          </p:cNvPr>
          <p:cNvSpPr txBox="1">
            <a:spLocks noChangeArrowheads="1"/>
          </p:cNvSpPr>
          <p:nvPr/>
        </p:nvSpPr>
        <p:spPr bwMode="auto">
          <a:xfrm>
            <a:off x="4572000" y="1020239"/>
            <a:ext cx="1223963" cy="642937"/>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Skill</a:t>
            </a:r>
          </a:p>
        </p:txBody>
      </p:sp>
    </p:spTree>
    <p:extLst>
      <p:ext uri="{BB962C8B-B14F-4D97-AF65-F5344CB8AC3E}">
        <p14:creationId xmlns:p14="http://schemas.microsoft.com/office/powerpoint/2010/main" val="1777243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C0BFD71B-C52E-5D67-A8E6-6CCFC66B5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348593"/>
            <a:ext cx="7726362" cy="4792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3">
            <a:extLst>
              <a:ext uri="{FF2B5EF4-FFF2-40B4-BE49-F238E27FC236}">
                <a16:creationId xmlns:a16="http://schemas.microsoft.com/office/drawing/2014/main" id="{E7C2A2B0-993D-AA15-3B58-BA5CFA54E34F}"/>
              </a:ext>
            </a:extLst>
          </p:cNvPr>
          <p:cNvSpPr txBox="1">
            <a:spLocks noChangeArrowheads="1"/>
          </p:cNvSpPr>
          <p:nvPr/>
        </p:nvSpPr>
        <p:spPr bwMode="auto">
          <a:xfrm>
            <a:off x="7667625" y="2324906"/>
            <a:ext cx="1225550" cy="642937"/>
          </a:xfrm>
          <a:prstGeom prst="rect">
            <a:avLst/>
          </a:prstGeom>
          <a:solidFill>
            <a:srgbClr val="FDF2BA"/>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eaLnBrk="1" hangingPunct="1">
              <a:buClrTx/>
              <a:buFontTx/>
              <a:buNone/>
            </a:pPr>
            <a:r>
              <a:rPr lang="en-GB" altLang="fi-FI" sz="1800" b="1">
                <a:solidFill>
                  <a:srgbClr val="000099"/>
                </a:solidFill>
                <a:latin typeface="Times New Roman" panose="02020603050405020304" pitchFamily="18" charset="0"/>
              </a:rPr>
              <a:t>Attribute:</a:t>
            </a:r>
          </a:p>
          <a:p>
            <a:pPr eaLnBrk="1" hangingPunct="1">
              <a:buClrTx/>
              <a:buFontTx/>
              <a:buNone/>
            </a:pPr>
            <a:r>
              <a:rPr lang="en-GB" altLang="fi-FI" sz="1800" b="1">
                <a:solidFill>
                  <a:srgbClr val="000099"/>
                </a:solidFill>
                <a:latin typeface="Times New Roman" panose="02020603050405020304" pitchFamily="18" charset="0"/>
              </a:rPr>
              <a:t>Accuracy</a:t>
            </a:r>
          </a:p>
        </p:txBody>
      </p:sp>
      <p:sp>
        <p:nvSpPr>
          <p:cNvPr id="6" name="Rectangle 4">
            <a:extLst>
              <a:ext uri="{FF2B5EF4-FFF2-40B4-BE49-F238E27FC236}">
                <a16:creationId xmlns:a16="http://schemas.microsoft.com/office/drawing/2014/main" id="{CBB15444-F4DB-1942-D0B0-DAD32AAC500A}"/>
              </a:ext>
            </a:extLst>
          </p:cNvPr>
          <p:cNvSpPr>
            <a:spLocks noChangeArrowheads="1"/>
          </p:cNvSpPr>
          <p:nvPr/>
        </p:nvSpPr>
        <p:spPr bwMode="auto">
          <a:xfrm>
            <a:off x="611188" y="4225143"/>
            <a:ext cx="7200900" cy="576263"/>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extLst>
      <p:ext uri="{BB962C8B-B14F-4D97-AF65-F5344CB8AC3E}">
        <p14:creationId xmlns:p14="http://schemas.microsoft.com/office/powerpoint/2010/main" val="631913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B3DB4ED-BFFE-676F-ACD9-617A03FAC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15" y="862387"/>
            <a:ext cx="7140575" cy="5267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4523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A636-EAD5-7484-0D44-CF47D7F3A4BB}"/>
              </a:ext>
            </a:extLst>
          </p:cNvPr>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D9042F3B-E8AB-DDC7-4108-AAA553DCD255}"/>
              </a:ext>
            </a:extLst>
          </p:cNvPr>
          <p:cNvPicPr>
            <a:picLocks noChangeAspect="1"/>
          </p:cNvPicPr>
          <p:nvPr/>
        </p:nvPicPr>
        <p:blipFill>
          <a:blip r:embed="rId2"/>
          <a:stretch>
            <a:fillRect/>
          </a:stretch>
        </p:blipFill>
        <p:spPr>
          <a:xfrm>
            <a:off x="685800" y="1453691"/>
            <a:ext cx="7772400" cy="4617591"/>
          </a:xfrm>
          <a:prstGeom prst="rect">
            <a:avLst/>
          </a:prstGeom>
        </p:spPr>
      </p:pic>
    </p:spTree>
    <p:extLst>
      <p:ext uri="{BB962C8B-B14F-4D97-AF65-F5344CB8AC3E}">
        <p14:creationId xmlns:p14="http://schemas.microsoft.com/office/powerpoint/2010/main" val="2995894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16E8DC-1838-F9FC-A9D7-852984EDD253}"/>
              </a:ext>
            </a:extLst>
          </p:cNvPr>
          <p:cNvSpPr>
            <a:spLocks noChangeArrowheads="1"/>
          </p:cNvSpPr>
          <p:nvPr/>
        </p:nvSpPr>
        <p:spPr bwMode="auto">
          <a:xfrm>
            <a:off x="647328" y="789716"/>
            <a:ext cx="7920038" cy="5257800"/>
          </a:xfrm>
          <a:prstGeom prst="rect">
            <a:avLst/>
          </a:prstGeom>
          <a:solidFill>
            <a:srgbClr val="FDF2BA"/>
          </a:solidFill>
          <a:ln w="9360">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5" name="Rectangle 3">
            <a:extLst>
              <a:ext uri="{FF2B5EF4-FFF2-40B4-BE49-F238E27FC236}">
                <a16:creationId xmlns:a16="http://schemas.microsoft.com/office/drawing/2014/main" id="{3EFF570D-83B5-03C4-A026-CD00305841C0}"/>
              </a:ext>
            </a:extLst>
          </p:cNvPr>
          <p:cNvSpPr>
            <a:spLocks noChangeArrowheads="1"/>
          </p:cNvSpPr>
          <p:nvPr/>
        </p:nvSpPr>
        <p:spPr bwMode="auto">
          <a:xfrm>
            <a:off x="799728" y="924654"/>
            <a:ext cx="8056563" cy="228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9pPr>
          </a:lstStyle>
          <a:p>
            <a:pPr>
              <a:spcBef>
                <a:spcPts val="1200"/>
              </a:spcBef>
              <a:buClrTx/>
              <a:buFontTx/>
              <a:buNone/>
            </a:pPr>
            <a:r>
              <a:rPr lang="en-US" altLang="fi-FI" sz="2400" u="sng">
                <a:solidFill>
                  <a:srgbClr val="000099"/>
                </a:solidFill>
                <a:latin typeface="Arial Black" panose="020B0A04020102020204" pitchFamily="34" charset="0"/>
              </a:rPr>
              <a:t>Continuous predictands - Summary</a:t>
            </a:r>
          </a:p>
          <a:p>
            <a:pPr>
              <a:spcBef>
                <a:spcPts val="1200"/>
              </a:spcBef>
              <a:buClr>
                <a:srgbClr val="000099"/>
              </a:buClr>
              <a:buFont typeface="Wingdings" panose="05000000000000000000" pitchFamily="2" charset="2"/>
              <a:buChar char=""/>
            </a:pPr>
            <a:r>
              <a:rPr lang="en-US" altLang="fi-FI">
                <a:solidFill>
                  <a:srgbClr val="000099"/>
                </a:solidFill>
              </a:rPr>
              <a:t>Verify a </a:t>
            </a:r>
            <a:r>
              <a:rPr lang="en-US" altLang="fi-FI" u="sng">
                <a:solidFill>
                  <a:srgbClr val="000099"/>
                </a:solidFill>
              </a:rPr>
              <a:t>comprehensive</a:t>
            </a:r>
            <a:r>
              <a:rPr lang="en-US" altLang="fi-FI">
                <a:solidFill>
                  <a:srgbClr val="000099"/>
                </a:solidFill>
              </a:rPr>
              <a:t> set of weather elements</a:t>
            </a:r>
          </a:p>
          <a:p>
            <a:pPr>
              <a:spcBef>
                <a:spcPts val="1200"/>
              </a:spcBef>
              <a:buClr>
                <a:srgbClr val="000099"/>
              </a:buClr>
              <a:buFont typeface="Wingdings" panose="05000000000000000000" pitchFamily="2" charset="2"/>
              <a:buChar char=""/>
            </a:pPr>
            <a:r>
              <a:rPr lang="en-US" altLang="fi-FI">
                <a:solidFill>
                  <a:srgbClr val="000099"/>
                </a:solidFill>
              </a:rPr>
              <a:t>Explore data by </a:t>
            </a:r>
            <a:r>
              <a:rPr lang="en-US" altLang="fi-FI" u="sng">
                <a:solidFill>
                  <a:srgbClr val="000099"/>
                </a:solidFill>
              </a:rPr>
              <a:t>scatterplots</a:t>
            </a:r>
            <a:r>
              <a:rPr lang="en-US" altLang="fi-FI">
                <a:solidFill>
                  <a:srgbClr val="000099"/>
                </a:solidFill>
              </a:rPr>
              <a:t> &amp; </a:t>
            </a:r>
            <a:r>
              <a:rPr lang="en-US" altLang="fi-FI" u="sng">
                <a:solidFill>
                  <a:srgbClr val="000099"/>
                </a:solidFill>
              </a:rPr>
              <a:t>time-series plots</a:t>
            </a:r>
          </a:p>
          <a:p>
            <a:pPr>
              <a:spcBef>
                <a:spcPts val="1200"/>
              </a:spcBef>
              <a:buClr>
                <a:srgbClr val="000099"/>
              </a:buClr>
              <a:buFont typeface="Wingdings" panose="05000000000000000000" pitchFamily="2" charset="2"/>
              <a:buChar char=""/>
            </a:pPr>
            <a:r>
              <a:rPr lang="en-US" altLang="fi-FI" i="1">
                <a:solidFill>
                  <a:srgbClr val="000099"/>
                </a:solidFill>
              </a:rPr>
              <a:t>”</a:t>
            </a:r>
            <a:r>
              <a:rPr lang="en-US" altLang="fi-FI" i="1" u="sng">
                <a:solidFill>
                  <a:srgbClr val="000099"/>
                </a:solidFill>
              </a:rPr>
              <a:t>Stratify &amp; Aggregate</a:t>
            </a:r>
            <a:r>
              <a:rPr lang="en-US" altLang="fi-FI" i="1">
                <a:solidFill>
                  <a:srgbClr val="000099"/>
                </a:solidFill>
              </a:rPr>
              <a:t>”</a:t>
            </a:r>
            <a:r>
              <a:rPr lang="en-US" altLang="fi-FI">
                <a:solidFill>
                  <a:srgbClr val="000099"/>
                </a:solidFill>
              </a:rPr>
              <a:t> + Compute ME, MAE, MAE_SS</a:t>
            </a:r>
          </a:p>
          <a:p>
            <a:pPr>
              <a:spcBef>
                <a:spcPts val="1200"/>
              </a:spcBef>
              <a:buClr>
                <a:srgbClr val="000099"/>
              </a:buClr>
              <a:buFont typeface="Wingdings" panose="05000000000000000000" pitchFamily="2" charset="2"/>
              <a:buChar char=""/>
            </a:pPr>
            <a:r>
              <a:rPr lang="en-US" altLang="fi-FI">
                <a:solidFill>
                  <a:srgbClr val="000099"/>
                </a:solidFill>
              </a:rPr>
              <a:t>Additionally, compute LEPS, LEPS_SS, MSE, MSE_SS</a:t>
            </a:r>
          </a:p>
        </p:txBody>
      </p:sp>
      <p:sp>
        <p:nvSpPr>
          <p:cNvPr id="6" name="Rectangle 4">
            <a:extLst>
              <a:ext uri="{FF2B5EF4-FFF2-40B4-BE49-F238E27FC236}">
                <a16:creationId xmlns:a16="http://schemas.microsoft.com/office/drawing/2014/main" id="{D02AA7BB-9DDC-5C04-44AD-75D76F7A1489}"/>
              </a:ext>
            </a:extLst>
          </p:cNvPr>
          <p:cNvSpPr>
            <a:spLocks noChangeArrowheads="1"/>
          </p:cNvSpPr>
          <p:nvPr/>
        </p:nvSpPr>
        <p:spPr bwMode="auto">
          <a:xfrm>
            <a:off x="1223591" y="3418616"/>
            <a:ext cx="7264400" cy="246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9pPr>
          </a:lstStyle>
          <a:p>
            <a:pPr>
              <a:spcBef>
                <a:spcPts val="600"/>
              </a:spcBef>
              <a:buClrTx/>
              <a:buFontTx/>
              <a:buNone/>
            </a:pPr>
            <a:r>
              <a:rPr lang="en-GB" altLang="fi-FI" sz="1800" u="sng">
                <a:solidFill>
                  <a:srgbClr val="2A4AB2"/>
                </a:solidFill>
              </a:rPr>
              <a:t>Examples</a:t>
            </a:r>
            <a:r>
              <a:rPr lang="en-GB" altLang="fi-FI" sz="1800">
                <a:solidFill>
                  <a:srgbClr val="2A4AB2"/>
                </a:solidFill>
              </a:rPr>
              <a:t>:</a:t>
            </a:r>
          </a:p>
          <a:p>
            <a:pPr>
              <a:spcBef>
                <a:spcPts val="600"/>
              </a:spcBef>
              <a:buClr>
                <a:srgbClr val="2A4AB2"/>
              </a:buClr>
              <a:buFont typeface="Wingdings" panose="05000000000000000000" pitchFamily="2" charset="2"/>
              <a:buChar char=""/>
            </a:pPr>
            <a:r>
              <a:rPr lang="en-GB" altLang="fi-FI" sz="1800">
                <a:solidFill>
                  <a:srgbClr val="2A4AB2"/>
                </a:solidFill>
              </a:rPr>
              <a:t>Temperature: </a:t>
            </a:r>
            <a:r>
              <a:rPr lang="en-GB" altLang="fi-FI" sz="1600">
                <a:solidFill>
                  <a:srgbClr val="2A4AB2"/>
                </a:solidFill>
              </a:rPr>
              <a:t>fixed time (e.g. noon, </a:t>
            </a:r>
            <a:r>
              <a:rPr lang="en-US" altLang="fi-FI" sz="1600">
                <a:solidFill>
                  <a:srgbClr val="2A4AB2"/>
                </a:solidFill>
              </a:rPr>
              <a:t>midnight), T</a:t>
            </a:r>
            <a:r>
              <a:rPr lang="en-US" altLang="fi-FI" sz="1600" baseline="-25000">
                <a:solidFill>
                  <a:srgbClr val="2A4AB2"/>
                </a:solidFill>
              </a:rPr>
              <a:t>min</a:t>
            </a:r>
            <a:r>
              <a:rPr lang="en-US" altLang="fi-FI" sz="1600">
                <a:solidFill>
                  <a:srgbClr val="2A4AB2"/>
                </a:solidFill>
              </a:rPr>
              <a:t>, T</a:t>
            </a:r>
            <a:r>
              <a:rPr lang="en-US" altLang="fi-FI" sz="1600" baseline="-25000">
                <a:solidFill>
                  <a:srgbClr val="2A4AB2"/>
                </a:solidFill>
              </a:rPr>
              <a:t>max</a:t>
            </a:r>
            <a:r>
              <a:rPr lang="en-US" altLang="fi-FI" sz="1600">
                <a:solidFill>
                  <a:srgbClr val="2A4AB2"/>
                </a:solidFill>
              </a:rPr>
              <a:t>, time-averaged</a:t>
            </a:r>
          </a:p>
          <a:p>
            <a:pPr>
              <a:spcBef>
                <a:spcPts val="600"/>
              </a:spcBef>
              <a:buClr>
                <a:srgbClr val="2A4AB2"/>
              </a:buClr>
              <a:buFont typeface="Wingdings" panose="05000000000000000000" pitchFamily="2" charset="2"/>
              <a:buChar char=""/>
            </a:pPr>
            <a:r>
              <a:rPr lang="en-US" altLang="fi-FI" sz="1800">
                <a:solidFill>
                  <a:srgbClr val="2A4AB2"/>
                </a:solidFill>
              </a:rPr>
              <a:t>Wind speed and direction: </a:t>
            </a:r>
            <a:r>
              <a:rPr lang="en-US" altLang="fi-FI" sz="1600">
                <a:solidFill>
                  <a:srgbClr val="2A4AB2"/>
                </a:solidFill>
              </a:rPr>
              <a:t>fixed time, time-averaged</a:t>
            </a:r>
          </a:p>
          <a:p>
            <a:pPr>
              <a:spcBef>
                <a:spcPts val="600"/>
              </a:spcBef>
              <a:buClr>
                <a:srgbClr val="2A4AB2"/>
              </a:buClr>
              <a:buFont typeface="Wingdings" panose="05000000000000000000" pitchFamily="2" charset="2"/>
              <a:buChar char=""/>
            </a:pPr>
            <a:r>
              <a:rPr lang="en-US" altLang="fi-FI" sz="1800">
                <a:solidFill>
                  <a:srgbClr val="2A4AB2"/>
                </a:solidFill>
              </a:rPr>
              <a:t>Accumulated precipitation: </a:t>
            </a:r>
            <a:r>
              <a:rPr lang="en-US" altLang="fi-FI" sz="1600">
                <a:solidFill>
                  <a:srgbClr val="2A4AB2"/>
                </a:solidFill>
              </a:rPr>
              <a:t>time-integrated (e.g. 6, 12, 24 hours)</a:t>
            </a:r>
          </a:p>
          <a:p>
            <a:pPr>
              <a:spcBef>
                <a:spcPts val="600"/>
              </a:spcBef>
              <a:buClr>
                <a:srgbClr val="2A4AB2"/>
              </a:buClr>
              <a:buFont typeface="Wingdings" panose="05000000000000000000" pitchFamily="2" charset="2"/>
              <a:buChar char=""/>
            </a:pPr>
            <a:r>
              <a:rPr lang="en-US" altLang="fi-FI" sz="1800">
                <a:solidFill>
                  <a:srgbClr val="2A4AB2"/>
                </a:solidFill>
              </a:rPr>
              <a:t>Cloudiness: </a:t>
            </a:r>
            <a:r>
              <a:rPr lang="en-US" altLang="fi-FI" sz="1600">
                <a:solidFill>
                  <a:srgbClr val="2A4AB2"/>
                </a:solidFill>
              </a:rPr>
              <a:t>fixed time, time-averaged; However, typically categorized</a:t>
            </a:r>
          </a:p>
          <a:p>
            <a:pPr>
              <a:spcBef>
                <a:spcPts val="600"/>
              </a:spcBef>
              <a:buClr>
                <a:srgbClr val="2A4AB2"/>
              </a:buClr>
              <a:buFont typeface="Wingdings" panose="05000000000000000000" pitchFamily="2" charset="2"/>
              <a:buChar char=""/>
            </a:pPr>
            <a:r>
              <a:rPr lang="en-US" altLang="fi-FI" sz="1600">
                <a:solidFill>
                  <a:srgbClr val="2A4AB2"/>
                </a:solidFill>
              </a:rPr>
              <a:t>500 hPa geopotential</a:t>
            </a:r>
          </a:p>
          <a:p>
            <a:pPr>
              <a:spcBef>
                <a:spcPts val="600"/>
              </a:spcBef>
              <a:buClr>
                <a:srgbClr val="2A4AB2"/>
              </a:buClr>
              <a:buFont typeface="Wingdings" panose="05000000000000000000" pitchFamily="2" charset="2"/>
              <a:buChar char=""/>
            </a:pPr>
            <a:r>
              <a:rPr lang="en-US" altLang="fi-FI" sz="1600">
                <a:solidFill>
                  <a:srgbClr val="2A4AB2"/>
                </a:solidFill>
              </a:rPr>
              <a:t>Surface pressure</a:t>
            </a:r>
            <a:r>
              <a:rPr lang="en-US" altLang="fi-FI" sz="1800">
                <a:solidFill>
                  <a:srgbClr val="2A4AB2"/>
                </a:solidFill>
              </a:rPr>
              <a:t> </a:t>
            </a:r>
          </a:p>
        </p:txBody>
      </p:sp>
    </p:spTree>
    <p:extLst>
      <p:ext uri="{BB962C8B-B14F-4D97-AF65-F5344CB8AC3E}">
        <p14:creationId xmlns:p14="http://schemas.microsoft.com/office/powerpoint/2010/main" val="1315144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A67FF-C99A-6414-E618-9EEAAEB480C7}"/>
              </a:ext>
            </a:extLst>
          </p:cNvPr>
          <p:cNvSpPr>
            <a:spLocks noGrp="1"/>
          </p:cNvSpPr>
          <p:nvPr>
            <p:ph idx="4294967295"/>
          </p:nvPr>
        </p:nvSpPr>
        <p:spPr>
          <a:xfrm>
            <a:off x="139849" y="507961"/>
            <a:ext cx="8642350" cy="5002213"/>
          </a:xfrm>
        </p:spPr>
        <p:txBody>
          <a:bodyPr/>
          <a:lstStyle/>
          <a:p>
            <a:r>
              <a:rPr lang="en-US" dirty="0"/>
              <a:t>Categorical Predictand</a:t>
            </a:r>
          </a:p>
          <a:p>
            <a:pPr marL="0" indent="0">
              <a:buNone/>
            </a:pPr>
            <a:endParaRPr lang="en-US" dirty="0"/>
          </a:p>
        </p:txBody>
      </p:sp>
      <p:pic>
        <p:nvPicPr>
          <p:cNvPr id="7" name="Picture 2">
            <a:extLst>
              <a:ext uri="{FF2B5EF4-FFF2-40B4-BE49-F238E27FC236}">
                <a16:creationId xmlns:a16="http://schemas.microsoft.com/office/drawing/2014/main" id="{944464A3-EA35-9DD2-2AE0-78D0952ED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24" y="956409"/>
            <a:ext cx="8085138" cy="5233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6778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9882D6E-9CF6-1040-DDAE-AB05B44FE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13" y="764688"/>
            <a:ext cx="7756525" cy="5318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3">
            <a:extLst>
              <a:ext uri="{FF2B5EF4-FFF2-40B4-BE49-F238E27FC236}">
                <a16:creationId xmlns:a16="http://schemas.microsoft.com/office/drawing/2014/main" id="{605047A6-AC1D-11D9-FEA9-8D0CFC909E2A}"/>
              </a:ext>
            </a:extLst>
          </p:cNvPr>
          <p:cNvSpPr txBox="1">
            <a:spLocks noChangeArrowheads="1"/>
          </p:cNvSpPr>
          <p:nvPr/>
        </p:nvSpPr>
        <p:spPr bwMode="auto">
          <a:xfrm>
            <a:off x="7015313" y="2566501"/>
            <a:ext cx="720725" cy="261937"/>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extLst>
      <p:ext uri="{BB962C8B-B14F-4D97-AF65-F5344CB8AC3E}">
        <p14:creationId xmlns:p14="http://schemas.microsoft.com/office/powerpoint/2010/main" val="378029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A9FF127-3591-616C-F756-43C8BB4E7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84" y="576657"/>
            <a:ext cx="7386638" cy="5672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3">
            <a:extLst>
              <a:ext uri="{FF2B5EF4-FFF2-40B4-BE49-F238E27FC236}">
                <a16:creationId xmlns:a16="http://schemas.microsoft.com/office/drawing/2014/main" id="{61CB7C91-2C8B-4832-0742-F284BD463991}"/>
              </a:ext>
            </a:extLst>
          </p:cNvPr>
          <p:cNvSpPr txBox="1">
            <a:spLocks noChangeArrowheads="1"/>
          </p:cNvSpPr>
          <p:nvPr/>
        </p:nvSpPr>
        <p:spPr bwMode="auto">
          <a:xfrm>
            <a:off x="6775247" y="678257"/>
            <a:ext cx="574675" cy="261938"/>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extLst>
      <p:ext uri="{BB962C8B-B14F-4D97-AF65-F5344CB8AC3E}">
        <p14:creationId xmlns:p14="http://schemas.microsoft.com/office/powerpoint/2010/main" val="204497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2">
            <a:extLst>
              <a:ext uri="{FF2B5EF4-FFF2-40B4-BE49-F238E27FC236}">
                <a16:creationId xmlns:a16="http://schemas.microsoft.com/office/drawing/2014/main" id="{1E2AC659-CC7F-42D7-A9DD-6E58A1EE0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727" y="532040"/>
            <a:ext cx="7351713" cy="5457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4" name="Text Box 3">
            <a:extLst>
              <a:ext uri="{FF2B5EF4-FFF2-40B4-BE49-F238E27FC236}">
                <a16:creationId xmlns:a16="http://schemas.microsoft.com/office/drawing/2014/main" id="{956F6D7E-635C-440A-A92A-D694126CDDFD}"/>
              </a:ext>
            </a:extLst>
          </p:cNvPr>
          <p:cNvSpPr txBox="1">
            <a:spLocks noChangeArrowheads="1"/>
          </p:cNvSpPr>
          <p:nvPr/>
        </p:nvSpPr>
        <p:spPr bwMode="auto">
          <a:xfrm>
            <a:off x="6872065" y="652690"/>
            <a:ext cx="574675" cy="261937"/>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2">
            <a:extLst>
              <a:ext uri="{FF2B5EF4-FFF2-40B4-BE49-F238E27FC236}">
                <a16:creationId xmlns:a16="http://schemas.microsoft.com/office/drawing/2014/main" id="{4E82B667-3C61-4872-8353-832B3ACFE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97" y="707688"/>
            <a:ext cx="7394575" cy="5443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48" name="Text Box 3">
            <a:extLst>
              <a:ext uri="{FF2B5EF4-FFF2-40B4-BE49-F238E27FC236}">
                <a16:creationId xmlns:a16="http://schemas.microsoft.com/office/drawing/2014/main" id="{F0E20486-49F9-41AD-9EBD-3A308ABED3D1}"/>
              </a:ext>
            </a:extLst>
          </p:cNvPr>
          <p:cNvSpPr txBox="1">
            <a:spLocks noChangeArrowheads="1"/>
          </p:cNvSpPr>
          <p:nvPr/>
        </p:nvSpPr>
        <p:spPr bwMode="auto">
          <a:xfrm>
            <a:off x="6990397" y="796588"/>
            <a:ext cx="574675" cy="261938"/>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2">
            <a:extLst>
              <a:ext uri="{FF2B5EF4-FFF2-40B4-BE49-F238E27FC236}">
                <a16:creationId xmlns:a16="http://schemas.microsoft.com/office/drawing/2014/main" id="{A742D75F-78A0-44F6-8E6A-48D66ED8A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09" y="674181"/>
            <a:ext cx="7358062" cy="5721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2" name="Text Box 3">
            <a:extLst>
              <a:ext uri="{FF2B5EF4-FFF2-40B4-BE49-F238E27FC236}">
                <a16:creationId xmlns:a16="http://schemas.microsoft.com/office/drawing/2014/main" id="{203C5E63-6ACD-4B4C-BC13-EB255F7DE6A1}"/>
              </a:ext>
            </a:extLst>
          </p:cNvPr>
          <p:cNvSpPr txBox="1">
            <a:spLocks noChangeArrowheads="1"/>
          </p:cNvSpPr>
          <p:nvPr/>
        </p:nvSpPr>
        <p:spPr bwMode="auto">
          <a:xfrm>
            <a:off x="6792521" y="788481"/>
            <a:ext cx="576263" cy="261938"/>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2">
            <a:extLst>
              <a:ext uri="{FF2B5EF4-FFF2-40B4-BE49-F238E27FC236}">
                <a16:creationId xmlns:a16="http://schemas.microsoft.com/office/drawing/2014/main" id="{8EF859BE-4E96-4A34-B52A-8915912C5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81" y="579307"/>
            <a:ext cx="7335838" cy="5421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6" name="Text Box 3">
            <a:extLst>
              <a:ext uri="{FF2B5EF4-FFF2-40B4-BE49-F238E27FC236}">
                <a16:creationId xmlns:a16="http://schemas.microsoft.com/office/drawing/2014/main" id="{7F57168F-08A8-4036-833E-216168416175}"/>
              </a:ext>
            </a:extLst>
          </p:cNvPr>
          <p:cNvSpPr txBox="1">
            <a:spLocks noChangeArrowheads="1"/>
          </p:cNvSpPr>
          <p:nvPr/>
        </p:nvSpPr>
        <p:spPr bwMode="auto">
          <a:xfrm>
            <a:off x="6800056" y="698370"/>
            <a:ext cx="576263" cy="261937"/>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2">
            <a:extLst>
              <a:ext uri="{FF2B5EF4-FFF2-40B4-BE49-F238E27FC236}">
                <a16:creationId xmlns:a16="http://schemas.microsoft.com/office/drawing/2014/main" id="{7DDA2983-1861-49FE-973A-DB7FDBF4D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25" y="406307"/>
            <a:ext cx="7364413" cy="540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20" name="Text Box 3">
            <a:extLst>
              <a:ext uri="{FF2B5EF4-FFF2-40B4-BE49-F238E27FC236}">
                <a16:creationId xmlns:a16="http://schemas.microsoft.com/office/drawing/2014/main" id="{36482FF4-527D-40B4-858E-0725D291A092}"/>
              </a:ext>
            </a:extLst>
          </p:cNvPr>
          <p:cNvSpPr txBox="1">
            <a:spLocks noChangeArrowheads="1"/>
          </p:cNvSpPr>
          <p:nvPr/>
        </p:nvSpPr>
        <p:spPr bwMode="auto">
          <a:xfrm>
            <a:off x="6727975" y="504732"/>
            <a:ext cx="576263" cy="261937"/>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100" b="1">
                <a:solidFill>
                  <a:srgbClr val="000099"/>
                </a:solidFill>
                <a:latin typeface="Times New Roman" panose="02020603050405020304" pitchFamily="18" charset="0"/>
                <a:cs typeface="Times New Roman" panose="02020603050405020304" pitchFamily="18" charset="0"/>
              </a:rPr>
              <a:t>Finley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2">
            <a:extLst>
              <a:ext uri="{FF2B5EF4-FFF2-40B4-BE49-F238E27FC236}">
                <a16:creationId xmlns:a16="http://schemas.microsoft.com/office/drawing/2014/main" id="{36FC7F51-6BDA-47D9-9770-421FA1F94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7" y="513547"/>
            <a:ext cx="7451725" cy="5243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A667-1212-0070-DB80-36290DD36B13}"/>
              </a:ext>
            </a:extLst>
          </p:cNvPr>
          <p:cNvSpPr>
            <a:spLocks noGrp="1"/>
          </p:cNvSpPr>
          <p:nvPr>
            <p:ph type="title"/>
          </p:nvPr>
        </p:nvSpPr>
        <p:spPr/>
        <p:txBody>
          <a:bodyPr/>
          <a:lstStyle/>
          <a:p>
            <a:endParaRPr lang="en-US"/>
          </a:p>
        </p:txBody>
      </p:sp>
      <p:pic>
        <p:nvPicPr>
          <p:cNvPr id="6156" name="Picture 12">
            <a:extLst>
              <a:ext uri="{FF2B5EF4-FFF2-40B4-BE49-F238E27FC236}">
                <a16:creationId xmlns:a16="http://schemas.microsoft.com/office/drawing/2014/main" id="{63BD0B6C-C4C8-09C8-7A7F-C0CBB0D99A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4" t="2297" r="4985" b="2409"/>
          <a:stretch/>
        </p:blipFill>
        <p:spPr bwMode="auto">
          <a:xfrm>
            <a:off x="351676" y="1317931"/>
            <a:ext cx="8440648" cy="50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48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2">
            <a:extLst>
              <a:ext uri="{FF2B5EF4-FFF2-40B4-BE49-F238E27FC236}">
                <a16:creationId xmlns:a16="http://schemas.microsoft.com/office/drawing/2014/main" id="{B45B0FE0-A020-42BE-BD20-5036438C3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 y="664865"/>
            <a:ext cx="7643813" cy="5364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2">
            <a:extLst>
              <a:ext uri="{FF2B5EF4-FFF2-40B4-BE49-F238E27FC236}">
                <a16:creationId xmlns:a16="http://schemas.microsoft.com/office/drawing/2014/main" id="{49958A62-C6B3-4678-9764-9F1481F6C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3" y="489193"/>
            <a:ext cx="8672512" cy="55483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2" name="Rectangle 3">
            <a:extLst>
              <a:ext uri="{FF2B5EF4-FFF2-40B4-BE49-F238E27FC236}">
                <a16:creationId xmlns:a16="http://schemas.microsoft.com/office/drawing/2014/main" id="{491300F7-CC5A-40A9-92E2-E351C3BF7398}"/>
              </a:ext>
            </a:extLst>
          </p:cNvPr>
          <p:cNvSpPr>
            <a:spLocks noChangeArrowheads="1"/>
          </p:cNvSpPr>
          <p:nvPr/>
        </p:nvSpPr>
        <p:spPr bwMode="auto">
          <a:xfrm>
            <a:off x="971550" y="5316780"/>
            <a:ext cx="7921625" cy="720725"/>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63493" name="AutoShape 4">
            <a:extLst>
              <a:ext uri="{FF2B5EF4-FFF2-40B4-BE49-F238E27FC236}">
                <a16:creationId xmlns:a16="http://schemas.microsoft.com/office/drawing/2014/main" id="{535F96E2-E855-4E8A-8264-F9B2503F89B0}"/>
              </a:ext>
            </a:extLst>
          </p:cNvPr>
          <p:cNvSpPr>
            <a:spLocks noChangeArrowheads="1"/>
          </p:cNvSpPr>
          <p:nvPr/>
        </p:nvSpPr>
        <p:spPr bwMode="auto">
          <a:xfrm>
            <a:off x="468313" y="4308718"/>
            <a:ext cx="431800" cy="1223962"/>
          </a:xfrm>
          <a:prstGeom prst="curvedRightArrow">
            <a:avLst>
              <a:gd name="adj1" fmla="val 25012"/>
              <a:gd name="adj2" fmla="val 50025"/>
              <a:gd name="adj3" fmla="val 25000"/>
            </a:avLst>
          </a:prstGeom>
          <a:solidFill>
            <a:srgbClr val="FFFFFF"/>
          </a:solidFill>
          <a:ln w="9360">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5" name="Group 2">
            <a:extLst>
              <a:ext uri="{FF2B5EF4-FFF2-40B4-BE49-F238E27FC236}">
                <a16:creationId xmlns:a16="http://schemas.microsoft.com/office/drawing/2014/main" id="{2448D2F4-60CD-4093-9A4B-0A89DADD22AF}"/>
              </a:ext>
            </a:extLst>
          </p:cNvPr>
          <p:cNvGrpSpPr>
            <a:grpSpLocks/>
          </p:cNvGrpSpPr>
          <p:nvPr/>
        </p:nvGrpSpPr>
        <p:grpSpPr bwMode="auto">
          <a:xfrm>
            <a:off x="656964" y="793582"/>
            <a:ext cx="4913313" cy="466725"/>
            <a:chOff x="136" y="527"/>
            <a:chExt cx="3095" cy="294"/>
          </a:xfrm>
        </p:grpSpPr>
        <p:pic>
          <p:nvPicPr>
            <p:cNvPr id="64521" name="Picture 3">
              <a:extLst>
                <a:ext uri="{FF2B5EF4-FFF2-40B4-BE49-F238E27FC236}">
                  <a16:creationId xmlns:a16="http://schemas.microsoft.com/office/drawing/2014/main" id="{5DBB2187-2205-4F31-888D-07B0F5AD9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 y="527"/>
              <a:ext cx="3095" cy="2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22" name="Text Box 4">
              <a:extLst>
                <a:ext uri="{FF2B5EF4-FFF2-40B4-BE49-F238E27FC236}">
                  <a16:creationId xmlns:a16="http://schemas.microsoft.com/office/drawing/2014/main" id="{5A443935-D0DC-4A0E-B34D-0C0E0F690704}"/>
                </a:ext>
              </a:extLst>
            </p:cNvPr>
            <p:cNvSpPr txBox="1">
              <a:spLocks noChangeArrowheads="1"/>
            </p:cNvSpPr>
            <p:nvPr/>
          </p:nvSpPr>
          <p:spPr bwMode="auto">
            <a:xfrm>
              <a:off x="2125" y="533"/>
              <a:ext cx="614" cy="289"/>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fi-FI" altLang="fi-FI" sz="2400">
                  <a:solidFill>
                    <a:srgbClr val="000000"/>
                  </a:solidFill>
                  <a:latin typeface="Arial Black" panose="020B0A04020102020204" pitchFamily="34" charset="0"/>
                </a:rPr>
                <a:t>KSS,</a:t>
              </a:r>
            </a:p>
          </p:txBody>
        </p:sp>
      </p:grpSp>
      <p:grpSp>
        <p:nvGrpSpPr>
          <p:cNvPr id="64516" name="Group 5">
            <a:extLst>
              <a:ext uri="{FF2B5EF4-FFF2-40B4-BE49-F238E27FC236}">
                <a16:creationId xmlns:a16="http://schemas.microsoft.com/office/drawing/2014/main" id="{D880BD23-3F09-47C0-A493-85BAF07ABCB4}"/>
              </a:ext>
            </a:extLst>
          </p:cNvPr>
          <p:cNvGrpSpPr>
            <a:grpSpLocks/>
          </p:cNvGrpSpPr>
          <p:nvPr/>
        </p:nvGrpSpPr>
        <p:grpSpPr bwMode="auto">
          <a:xfrm>
            <a:off x="1161789" y="1326982"/>
            <a:ext cx="7378700" cy="4505325"/>
            <a:chOff x="454" y="863"/>
            <a:chExt cx="4648" cy="2838"/>
          </a:xfrm>
        </p:grpSpPr>
        <p:pic>
          <p:nvPicPr>
            <p:cNvPr id="64519" name="Picture 6">
              <a:extLst>
                <a:ext uri="{FF2B5EF4-FFF2-40B4-BE49-F238E27FC236}">
                  <a16:creationId xmlns:a16="http://schemas.microsoft.com/office/drawing/2014/main" id="{7B232683-0BFA-4906-86A2-97622AFD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 y="863"/>
              <a:ext cx="4648" cy="2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20" name="Text Box 7">
              <a:extLst>
                <a:ext uri="{FF2B5EF4-FFF2-40B4-BE49-F238E27FC236}">
                  <a16:creationId xmlns:a16="http://schemas.microsoft.com/office/drawing/2014/main" id="{7368B3CB-3596-4EAF-ADF1-67C1728A3CE4}"/>
                </a:ext>
              </a:extLst>
            </p:cNvPr>
            <p:cNvSpPr txBox="1">
              <a:spLocks noChangeArrowheads="1"/>
            </p:cNvSpPr>
            <p:nvPr/>
          </p:nvSpPr>
          <p:spPr bwMode="auto">
            <a:xfrm>
              <a:off x="2930" y="1315"/>
              <a:ext cx="581" cy="164"/>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fi-FI" altLang="fi-FI" sz="1100" b="1">
                  <a:solidFill>
                    <a:srgbClr val="000000"/>
                  </a:solidFill>
                </a:rPr>
                <a:t>KSS +42 hr</a:t>
              </a:r>
            </a:p>
          </p:txBody>
        </p:sp>
      </p:grpSp>
      <p:sp>
        <p:nvSpPr>
          <p:cNvPr id="64517" name="Text Box 8">
            <a:extLst>
              <a:ext uri="{FF2B5EF4-FFF2-40B4-BE49-F238E27FC236}">
                <a16:creationId xmlns:a16="http://schemas.microsoft.com/office/drawing/2014/main" id="{7A6F4DA2-3223-4930-B538-3F537E08D859}"/>
              </a:ext>
            </a:extLst>
          </p:cNvPr>
          <p:cNvSpPr txBox="1">
            <a:spLocks noChangeArrowheads="1"/>
          </p:cNvSpPr>
          <p:nvPr/>
        </p:nvSpPr>
        <p:spPr bwMode="auto">
          <a:xfrm>
            <a:off x="6381489" y="4106694"/>
            <a:ext cx="2952750" cy="458788"/>
          </a:xfrm>
          <a:prstGeom prst="rect">
            <a:avLst/>
          </a:prstGeom>
          <a:solidFill>
            <a:srgbClr val="FFFFFF"/>
          </a:solidFill>
          <a:ln w="9360">
            <a:solidFill>
              <a:srgbClr val="C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sz="1200">
                <a:solidFill>
                  <a:srgbClr val="C00000"/>
                </a:solidFill>
                <a:latin typeface="Arial Black" panose="020B0A04020102020204" pitchFamily="34" charset="0"/>
              </a:rPr>
              <a:t>The ”traditional” scores tend to zero with the rarity of the event!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7DC1778D-02E9-4103-B8B9-9257551731C8}"/>
              </a:ext>
            </a:extLst>
          </p:cNvPr>
          <p:cNvSpPr>
            <a:spLocks noChangeArrowheads="1"/>
          </p:cNvSpPr>
          <p:nvPr/>
        </p:nvSpPr>
        <p:spPr bwMode="auto">
          <a:xfrm>
            <a:off x="215900" y="729456"/>
            <a:ext cx="8712200" cy="5399088"/>
          </a:xfrm>
          <a:prstGeom prst="rect">
            <a:avLst/>
          </a:prstGeom>
          <a:solidFill>
            <a:srgbClr val="FDF2BA"/>
          </a:solidFill>
          <a:ln w="9360">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65540" name="Rectangle 3">
            <a:extLst>
              <a:ext uri="{FF2B5EF4-FFF2-40B4-BE49-F238E27FC236}">
                <a16:creationId xmlns:a16="http://schemas.microsoft.com/office/drawing/2014/main" id="{B442C9CA-62AB-4CBF-BCC4-01F1EF9C02F8}"/>
              </a:ext>
            </a:extLst>
          </p:cNvPr>
          <p:cNvSpPr>
            <a:spLocks noChangeArrowheads="1"/>
          </p:cNvSpPr>
          <p:nvPr/>
        </p:nvSpPr>
        <p:spPr bwMode="auto">
          <a:xfrm>
            <a:off x="360363" y="791369"/>
            <a:ext cx="8675687" cy="297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1pPr>
            <a:lvl2pPr marL="914400" indent="-4572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9pPr>
          </a:lstStyle>
          <a:p>
            <a:pPr>
              <a:spcBef>
                <a:spcPts val="600"/>
              </a:spcBef>
              <a:buClrTx/>
              <a:buFontTx/>
              <a:buNone/>
            </a:pPr>
            <a:r>
              <a:rPr lang="en-US" altLang="fi-FI" sz="2400" u="sng">
                <a:solidFill>
                  <a:srgbClr val="000099"/>
                </a:solidFill>
                <a:latin typeface="Arial Black" panose="020B0A04020102020204" pitchFamily="34" charset="0"/>
              </a:rPr>
              <a:t>Categorical predictands - Summary</a:t>
            </a:r>
          </a:p>
          <a:p>
            <a:pPr>
              <a:spcBef>
                <a:spcPts val="1200"/>
              </a:spcBef>
              <a:buClr>
                <a:srgbClr val="000099"/>
              </a:buClr>
              <a:buFont typeface="Wingdings" panose="05000000000000000000" pitchFamily="2" charset="2"/>
              <a:buChar char=""/>
            </a:pPr>
            <a:r>
              <a:rPr lang="en-US" altLang="fi-FI">
                <a:solidFill>
                  <a:srgbClr val="000099"/>
                </a:solidFill>
              </a:rPr>
              <a:t>Verify a </a:t>
            </a:r>
            <a:r>
              <a:rPr lang="en-US" altLang="fi-FI" u="sng">
                <a:solidFill>
                  <a:srgbClr val="000099"/>
                </a:solidFill>
              </a:rPr>
              <a:t>comprehensive</a:t>
            </a:r>
            <a:r>
              <a:rPr lang="en-US" altLang="fi-FI">
                <a:solidFill>
                  <a:srgbClr val="000099"/>
                </a:solidFill>
              </a:rPr>
              <a:t> set of categorical weather elements</a:t>
            </a:r>
          </a:p>
          <a:p>
            <a:pPr lvl="1">
              <a:spcBef>
                <a:spcPts val="600"/>
              </a:spcBef>
              <a:buClr>
                <a:srgbClr val="000099"/>
              </a:buClr>
              <a:buFont typeface="Wingdings" panose="05000000000000000000" pitchFamily="2" charset="2"/>
              <a:buChar char=""/>
            </a:pPr>
            <a:r>
              <a:rPr lang="en-US" altLang="fi-FI">
                <a:solidFill>
                  <a:srgbClr val="000099"/>
                </a:solidFill>
              </a:rPr>
              <a:t>Compile relevant </a:t>
            </a:r>
            <a:r>
              <a:rPr lang="en-US" altLang="fi-FI" i="1" u="sng">
                <a:solidFill>
                  <a:srgbClr val="000099"/>
                </a:solidFill>
              </a:rPr>
              <a:t>contingency tables</a:t>
            </a:r>
          </a:p>
          <a:p>
            <a:pPr lvl="1">
              <a:spcBef>
                <a:spcPts val="600"/>
              </a:spcBef>
              <a:buClr>
                <a:srgbClr val="000099"/>
              </a:buClr>
              <a:buFont typeface="Wingdings" panose="05000000000000000000" pitchFamily="2" charset="2"/>
              <a:buChar char=""/>
            </a:pPr>
            <a:r>
              <a:rPr lang="en-US" altLang="fi-FI">
                <a:solidFill>
                  <a:srgbClr val="000099"/>
                </a:solidFill>
              </a:rPr>
              <a:t>Include multi-category events</a:t>
            </a:r>
          </a:p>
          <a:p>
            <a:pPr lvl="1">
              <a:spcBef>
                <a:spcPts val="600"/>
              </a:spcBef>
              <a:buClr>
                <a:srgbClr val="000099"/>
              </a:buClr>
              <a:buFont typeface="Wingdings" panose="05000000000000000000" pitchFamily="2" charset="2"/>
              <a:buChar char=""/>
            </a:pPr>
            <a:r>
              <a:rPr lang="en-US" altLang="fi-FI">
                <a:solidFill>
                  <a:srgbClr val="000099"/>
                </a:solidFill>
              </a:rPr>
              <a:t>Focus on adverse, extreme and/or high-impact events</a:t>
            </a:r>
          </a:p>
          <a:p>
            <a:pPr>
              <a:spcBef>
                <a:spcPts val="1200"/>
              </a:spcBef>
              <a:buClr>
                <a:srgbClr val="000099"/>
              </a:buClr>
              <a:buFont typeface="Wingdings" panose="05000000000000000000" pitchFamily="2" charset="2"/>
              <a:buChar char=""/>
            </a:pPr>
            <a:r>
              <a:rPr lang="en-US" altLang="fi-FI" i="1">
                <a:solidFill>
                  <a:srgbClr val="000099"/>
                </a:solidFill>
              </a:rPr>
              <a:t>”</a:t>
            </a:r>
            <a:r>
              <a:rPr lang="en-US" altLang="fi-FI" i="1" u="sng">
                <a:solidFill>
                  <a:srgbClr val="000099"/>
                </a:solidFill>
              </a:rPr>
              <a:t>Stratify &amp; Aggregate</a:t>
            </a:r>
            <a:r>
              <a:rPr lang="en-US" altLang="fi-FI" i="1">
                <a:solidFill>
                  <a:srgbClr val="000099"/>
                </a:solidFill>
              </a:rPr>
              <a:t>”</a:t>
            </a:r>
            <a:r>
              <a:rPr lang="en-US" altLang="fi-FI">
                <a:solidFill>
                  <a:srgbClr val="000099"/>
                </a:solidFill>
              </a:rPr>
              <a:t> + Compute </a:t>
            </a:r>
            <a:r>
              <a:rPr lang="en-US" altLang="fi-FI" b="1">
                <a:solidFill>
                  <a:srgbClr val="000099"/>
                </a:solidFill>
              </a:rPr>
              <a:t>B, POD &amp; FAR, KSS, TS, ETS, HSS</a:t>
            </a:r>
          </a:p>
          <a:p>
            <a:pPr lvl="1">
              <a:spcBef>
                <a:spcPts val="1200"/>
              </a:spcBef>
              <a:buClr>
                <a:srgbClr val="C00000"/>
              </a:buClr>
              <a:buFont typeface="Wingdings" panose="05000000000000000000" pitchFamily="2" charset="2"/>
              <a:buChar char=""/>
            </a:pPr>
            <a:r>
              <a:rPr lang="en-US" altLang="fi-FI" b="1">
                <a:solidFill>
                  <a:srgbClr val="C00000"/>
                </a:solidFill>
              </a:rPr>
              <a:t>Especially for rare events, compute SEDS, EDI  </a:t>
            </a:r>
            <a:r>
              <a:rPr lang="en-US" altLang="fi-FI" sz="1800" b="1">
                <a:solidFill>
                  <a:srgbClr val="C00000"/>
                </a:solidFill>
              </a:rPr>
              <a:t>(New scores!)</a:t>
            </a:r>
          </a:p>
        </p:txBody>
      </p:sp>
      <p:sp>
        <p:nvSpPr>
          <p:cNvPr id="65541" name="Rectangle 4">
            <a:extLst>
              <a:ext uri="{FF2B5EF4-FFF2-40B4-BE49-F238E27FC236}">
                <a16:creationId xmlns:a16="http://schemas.microsoft.com/office/drawing/2014/main" id="{2505CED9-BC30-4AEB-960B-B6AB2E659D33}"/>
              </a:ext>
            </a:extLst>
          </p:cNvPr>
          <p:cNvSpPr>
            <a:spLocks noChangeArrowheads="1"/>
          </p:cNvSpPr>
          <p:nvPr/>
        </p:nvSpPr>
        <p:spPr bwMode="auto">
          <a:xfrm>
            <a:off x="792163" y="3918744"/>
            <a:ext cx="7912100" cy="211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9pPr>
          </a:lstStyle>
          <a:p>
            <a:pPr>
              <a:spcBef>
                <a:spcPts val="600"/>
              </a:spcBef>
              <a:buClrTx/>
              <a:buFontTx/>
              <a:buNone/>
            </a:pPr>
            <a:r>
              <a:rPr lang="en-GB" altLang="fi-FI" sz="1800" u="sng">
                <a:solidFill>
                  <a:srgbClr val="2A4AB2"/>
                </a:solidFill>
              </a:rPr>
              <a:t>Examples</a:t>
            </a:r>
            <a:r>
              <a:rPr lang="en-GB" altLang="fi-FI" sz="1800">
                <a:solidFill>
                  <a:srgbClr val="2A4AB2"/>
                </a:solidFill>
              </a:rPr>
              <a:t>:</a:t>
            </a:r>
          </a:p>
          <a:p>
            <a:pPr>
              <a:spcBef>
                <a:spcPts val="600"/>
              </a:spcBef>
              <a:buClr>
                <a:srgbClr val="2A4AB2"/>
              </a:buClr>
              <a:buFont typeface="Wingdings" panose="05000000000000000000" pitchFamily="2" charset="2"/>
              <a:buChar char=""/>
            </a:pPr>
            <a:r>
              <a:rPr lang="en-US" altLang="fi-FI" sz="1800">
                <a:solidFill>
                  <a:srgbClr val="2A4AB2"/>
                </a:solidFill>
              </a:rPr>
              <a:t>Rain (vs. no rain);  with various rainfall thresholds</a:t>
            </a:r>
          </a:p>
          <a:p>
            <a:pPr>
              <a:spcBef>
                <a:spcPts val="600"/>
              </a:spcBef>
              <a:buClr>
                <a:srgbClr val="2A4AB2"/>
              </a:buClr>
              <a:buFont typeface="Wingdings" panose="05000000000000000000" pitchFamily="2" charset="2"/>
              <a:buChar char=""/>
            </a:pPr>
            <a:r>
              <a:rPr lang="en-US" altLang="fi-FI" sz="1800">
                <a:solidFill>
                  <a:srgbClr val="2A4AB2"/>
                </a:solidFill>
              </a:rPr>
              <a:t>Snowfall;  with various thresholds</a:t>
            </a:r>
          </a:p>
          <a:p>
            <a:pPr>
              <a:spcBef>
                <a:spcPts val="600"/>
              </a:spcBef>
              <a:buClr>
                <a:srgbClr val="2A4AB2"/>
              </a:buClr>
              <a:buFont typeface="Wingdings" panose="05000000000000000000" pitchFamily="2" charset="2"/>
              <a:buChar char=""/>
            </a:pPr>
            <a:r>
              <a:rPr lang="en-US" altLang="fi-FI" sz="1800">
                <a:solidFill>
                  <a:srgbClr val="2A4AB2"/>
                </a:solidFill>
              </a:rPr>
              <a:t>Strong winds (vs. no strong winds);  with various wind force thresholds</a:t>
            </a:r>
          </a:p>
          <a:p>
            <a:pPr>
              <a:spcBef>
                <a:spcPts val="600"/>
              </a:spcBef>
              <a:buClr>
                <a:srgbClr val="2A4AB2"/>
              </a:buClr>
              <a:buFont typeface="Wingdings" panose="05000000000000000000" pitchFamily="2" charset="2"/>
              <a:buChar char=""/>
            </a:pPr>
            <a:r>
              <a:rPr lang="en-US" altLang="fi-FI" sz="1800">
                <a:solidFill>
                  <a:srgbClr val="2A4AB2"/>
                </a:solidFill>
              </a:rPr>
              <a:t>Fog (vs. no fog)</a:t>
            </a:r>
          </a:p>
          <a:p>
            <a:pPr>
              <a:spcBef>
                <a:spcPts val="600"/>
              </a:spcBef>
              <a:buClr>
                <a:srgbClr val="FF0000"/>
              </a:buClr>
              <a:buFont typeface="Wingdings" panose="05000000000000000000" pitchFamily="2" charset="2"/>
              <a:buChar char=""/>
            </a:pPr>
            <a:r>
              <a:rPr lang="en-US" altLang="fi-FI" sz="1800">
                <a:solidFill>
                  <a:srgbClr val="FF0000"/>
                </a:solidFill>
              </a:rPr>
              <a:t>Road surface friction below a critical level (e.g. 0.15)</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101B-29FC-4AA1-AB96-7B8DAAE79C90}"/>
              </a:ext>
            </a:extLst>
          </p:cNvPr>
          <p:cNvSpPr>
            <a:spLocks noGrp="1"/>
          </p:cNvSpPr>
          <p:nvPr>
            <p:ph type="title"/>
          </p:nvPr>
        </p:nvSpPr>
        <p:spPr/>
        <p:txBody>
          <a:bodyPr/>
          <a:lstStyle/>
          <a:p>
            <a:r>
              <a:rPr lang="en-US" dirty="0"/>
              <a:t>Verification of Probabilistic</a:t>
            </a:r>
          </a:p>
        </p:txBody>
      </p:sp>
      <p:sp>
        <p:nvSpPr>
          <p:cNvPr id="3" name="Content Placeholder 2">
            <a:extLst>
              <a:ext uri="{FF2B5EF4-FFF2-40B4-BE49-F238E27FC236}">
                <a16:creationId xmlns:a16="http://schemas.microsoft.com/office/drawing/2014/main" id="{311FB093-D27B-F174-C65C-919355893E27}"/>
              </a:ext>
            </a:extLst>
          </p:cNvPr>
          <p:cNvSpPr>
            <a:spLocks noGrp="1"/>
          </p:cNvSpPr>
          <p:nvPr>
            <p:ph idx="1"/>
          </p:nvPr>
        </p:nvSpPr>
        <p:spPr/>
        <p:txBody>
          <a:bodyPr>
            <a:normAutofit fontScale="77500" lnSpcReduction="20000"/>
          </a:bodyPr>
          <a:lstStyle/>
          <a:p>
            <a:r>
              <a:rPr lang="en-US" dirty="0"/>
              <a:t>All forecasting involves some level of uncertainty</a:t>
            </a:r>
          </a:p>
          <a:p>
            <a:endParaRPr lang="en-US" dirty="0"/>
          </a:p>
          <a:p>
            <a:r>
              <a:rPr lang="en-US" dirty="0"/>
              <a:t>Deterministic forecasts cannot address the inherent uncertainty of the weather parameter or event</a:t>
            </a:r>
          </a:p>
          <a:p>
            <a:endParaRPr lang="en-US" dirty="0"/>
          </a:p>
          <a:p>
            <a:r>
              <a:rPr lang="en-US" dirty="0"/>
              <a:t>Probabilities of the expected event (with values between 0 % and 100 % or 0 and 1) take into account the underlying joint distribution { p ( f, x ) } between forecasts and observations</a:t>
            </a:r>
          </a:p>
          <a:p>
            <a:endParaRPr lang="en-US" dirty="0"/>
          </a:p>
          <a:p>
            <a:r>
              <a:rPr lang="en-US" dirty="0"/>
              <a:t>Conversion of probability forecasts to categorical events is simple (but not necessarily advisable) by defining the “on/off” threshold; Reverse is not straightforward</a:t>
            </a:r>
          </a:p>
          <a:p>
            <a:endParaRPr lang="en-US" dirty="0"/>
          </a:p>
          <a:p>
            <a:r>
              <a:rPr lang="en-US" dirty="0"/>
              <a:t>Verification is somewhat laborious =&gt;  Large datasets are required to obtain any significant information</a:t>
            </a:r>
          </a:p>
          <a:p>
            <a:pPr marL="0" indent="0">
              <a:buNone/>
            </a:pPr>
            <a:endParaRPr lang="en-US" dirty="0"/>
          </a:p>
        </p:txBody>
      </p:sp>
    </p:spTree>
    <p:extLst>
      <p:ext uri="{BB962C8B-B14F-4D97-AF65-F5344CB8AC3E}">
        <p14:creationId xmlns:p14="http://schemas.microsoft.com/office/powerpoint/2010/main" val="2450268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B18983-47E1-9B00-1877-C99348A23D12}"/>
              </a:ext>
            </a:extLst>
          </p:cNvPr>
          <p:cNvSpPr txBox="1">
            <a:spLocks/>
          </p:cNvSpPr>
          <p:nvPr/>
        </p:nvSpPr>
        <p:spPr>
          <a:xfrm>
            <a:off x="251519" y="949643"/>
            <a:ext cx="8640960" cy="5001376"/>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Reliability Diagrams:</a:t>
            </a:r>
          </a:p>
          <a:p>
            <a:pPr marL="0" indent="0">
              <a:buNone/>
            </a:pPr>
            <a:r>
              <a:rPr lang="en-US" dirty="0"/>
              <a:t>	Reliability, Resolution and Sharpness</a:t>
            </a:r>
          </a:p>
          <a:p>
            <a:pPr marL="0" indent="0">
              <a:buNone/>
            </a:pPr>
            <a:endParaRPr lang="en-US" dirty="0"/>
          </a:p>
          <a:p>
            <a:r>
              <a:rPr lang="en-US" dirty="0"/>
              <a:t>Brier score and Ranked Probability Score:  Accuracy</a:t>
            </a:r>
          </a:p>
          <a:p>
            <a:endParaRPr lang="en-US" dirty="0"/>
          </a:p>
          <a:p>
            <a:r>
              <a:rPr lang="en-US" dirty="0"/>
              <a:t>Brier and Ranked Probability Skill Scores</a:t>
            </a:r>
          </a:p>
          <a:p>
            <a:endParaRPr lang="en-US" dirty="0"/>
          </a:p>
          <a:p>
            <a:r>
              <a:rPr lang="en-US" dirty="0"/>
              <a:t>Ensembles:  CRPS, CRPSS and Rank Histogram</a:t>
            </a:r>
          </a:p>
          <a:p>
            <a:endParaRPr lang="en-US" dirty="0"/>
          </a:p>
          <a:p>
            <a:r>
              <a:rPr lang="en-US" dirty="0"/>
              <a:t>Relative Operating Characteristic:  ROC</a:t>
            </a:r>
          </a:p>
          <a:p>
            <a:endParaRPr lang="en-US" dirty="0"/>
          </a:p>
          <a:p>
            <a:r>
              <a:rPr lang="en-US" dirty="0"/>
              <a:t>and concept of Discrimination</a:t>
            </a:r>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09864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2">
            <a:extLst>
              <a:ext uri="{FF2B5EF4-FFF2-40B4-BE49-F238E27FC236}">
                <a16:creationId xmlns:a16="http://schemas.microsoft.com/office/drawing/2014/main" id="{EABCFDC0-30A0-4C42-B17D-E850099CF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328738"/>
            <a:ext cx="8091487" cy="5195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08" name="Text Box 3">
            <a:extLst>
              <a:ext uri="{FF2B5EF4-FFF2-40B4-BE49-F238E27FC236}">
                <a16:creationId xmlns:a16="http://schemas.microsoft.com/office/drawing/2014/main" id="{B0AAF670-9D47-4429-A947-7F7E499545AC}"/>
              </a:ext>
            </a:extLst>
          </p:cNvPr>
          <p:cNvSpPr txBox="1">
            <a:spLocks noChangeArrowheads="1"/>
          </p:cNvSpPr>
          <p:nvPr/>
        </p:nvSpPr>
        <p:spPr bwMode="auto">
          <a:xfrm>
            <a:off x="755650" y="917575"/>
            <a:ext cx="4033838"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Reliability Diagram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a:extLst>
              <a:ext uri="{FF2B5EF4-FFF2-40B4-BE49-F238E27FC236}">
                <a16:creationId xmlns:a16="http://schemas.microsoft.com/office/drawing/2014/main" id="{57A4F365-8BB2-4C7E-9DAA-0CC251045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609725"/>
            <a:ext cx="8039100" cy="4914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2" name="Text Box 3">
            <a:extLst>
              <a:ext uri="{FF2B5EF4-FFF2-40B4-BE49-F238E27FC236}">
                <a16:creationId xmlns:a16="http://schemas.microsoft.com/office/drawing/2014/main" id="{D83C4102-57E8-47A5-AC43-22A18150E6E8}"/>
              </a:ext>
            </a:extLst>
          </p:cNvPr>
          <p:cNvSpPr txBox="1">
            <a:spLocks noChangeArrowheads="1"/>
          </p:cNvSpPr>
          <p:nvPr/>
        </p:nvSpPr>
        <p:spPr bwMode="auto">
          <a:xfrm>
            <a:off x="755650" y="917575"/>
            <a:ext cx="4033838"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Reliability Diagram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ext Box 2">
            <a:extLst>
              <a:ext uri="{FF2B5EF4-FFF2-40B4-BE49-F238E27FC236}">
                <a16:creationId xmlns:a16="http://schemas.microsoft.com/office/drawing/2014/main" id="{96A1A85F-20F5-4EFD-8676-6D50F7484AD5}"/>
              </a:ext>
            </a:extLst>
          </p:cNvPr>
          <p:cNvSpPr txBox="1">
            <a:spLocks noChangeArrowheads="1"/>
          </p:cNvSpPr>
          <p:nvPr/>
        </p:nvSpPr>
        <p:spPr bwMode="auto">
          <a:xfrm>
            <a:off x="551250" y="401206"/>
            <a:ext cx="4033838"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Reliability Diagram</a:t>
            </a:r>
          </a:p>
        </p:txBody>
      </p:sp>
      <p:grpSp>
        <p:nvGrpSpPr>
          <p:cNvPr id="74756" name="Group 3">
            <a:extLst>
              <a:ext uri="{FF2B5EF4-FFF2-40B4-BE49-F238E27FC236}">
                <a16:creationId xmlns:a16="http://schemas.microsoft.com/office/drawing/2014/main" id="{F10AEA72-354D-4040-905E-BFF2DA08428F}"/>
              </a:ext>
            </a:extLst>
          </p:cNvPr>
          <p:cNvGrpSpPr>
            <a:grpSpLocks/>
          </p:cNvGrpSpPr>
          <p:nvPr/>
        </p:nvGrpSpPr>
        <p:grpSpPr bwMode="auto">
          <a:xfrm>
            <a:off x="1487875" y="825069"/>
            <a:ext cx="6824663" cy="5446712"/>
            <a:chOff x="1066" y="845"/>
            <a:chExt cx="4299" cy="3431"/>
          </a:xfrm>
        </p:grpSpPr>
        <p:pic>
          <p:nvPicPr>
            <p:cNvPr id="74758" name="Picture 4">
              <a:extLst>
                <a:ext uri="{FF2B5EF4-FFF2-40B4-BE49-F238E27FC236}">
                  <a16:creationId xmlns:a16="http://schemas.microsoft.com/office/drawing/2014/main" id="{41FFAB05-210B-4A45-885A-249C351D5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845"/>
              <a:ext cx="4299" cy="34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9" name="Text Box 5">
              <a:extLst>
                <a:ext uri="{FF2B5EF4-FFF2-40B4-BE49-F238E27FC236}">
                  <a16:creationId xmlns:a16="http://schemas.microsoft.com/office/drawing/2014/main" id="{F31E8338-02F9-41DE-9232-F972EF2A8582}"/>
                </a:ext>
              </a:extLst>
            </p:cNvPr>
            <p:cNvSpPr txBox="1">
              <a:spLocks noChangeArrowheads="1"/>
            </p:cNvSpPr>
            <p:nvPr/>
          </p:nvSpPr>
          <p:spPr bwMode="auto">
            <a:xfrm>
              <a:off x="4186" y="4020"/>
              <a:ext cx="105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1400" b="1">
                  <a:solidFill>
                    <a:srgbClr val="000099"/>
                  </a:solidFill>
                  <a:latin typeface="Times New Roman" panose="02020603050405020304" pitchFamily="18" charset="0"/>
                  <a:cs typeface="Times New Roman" panose="02020603050405020304" pitchFamily="18" charset="0"/>
                </a:rPr>
                <a:t>(from: Wilks, 1995)</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2">
            <a:extLst>
              <a:ext uri="{FF2B5EF4-FFF2-40B4-BE49-F238E27FC236}">
                <a16:creationId xmlns:a16="http://schemas.microsoft.com/office/drawing/2014/main" id="{FCE05193-CA84-4103-8DED-21381462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804" y="849890"/>
            <a:ext cx="7200900" cy="5273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AAA0-DC54-E32F-BF36-17FB8F4E1B1A}"/>
              </a:ext>
            </a:extLst>
          </p:cNvPr>
          <p:cNvSpPr>
            <a:spLocks noGrp="1"/>
          </p:cNvSpPr>
          <p:nvPr>
            <p:ph type="title"/>
          </p:nvPr>
        </p:nvSpPr>
        <p:spPr/>
        <p:txBody>
          <a:bodyPr/>
          <a:lstStyle/>
          <a:p>
            <a:endParaRPr lang="en-US"/>
          </a:p>
        </p:txBody>
      </p:sp>
      <p:pic>
        <p:nvPicPr>
          <p:cNvPr id="4" name="Picture 3" descr="A picture containing graphical user interface, table&#10;&#10;Description automatically generated">
            <a:extLst>
              <a:ext uri="{FF2B5EF4-FFF2-40B4-BE49-F238E27FC236}">
                <a16:creationId xmlns:a16="http://schemas.microsoft.com/office/drawing/2014/main" id="{433356E1-2A1F-2CA6-0BA1-0EFA18FBE3CD}"/>
              </a:ext>
            </a:extLst>
          </p:cNvPr>
          <p:cNvPicPr/>
          <p:nvPr/>
        </p:nvPicPr>
        <p:blipFill>
          <a:blip r:embed="rId2">
            <a:extLst>
              <a:ext uri="{28A0092B-C50C-407E-A947-70E740481C1C}">
                <a14:useLocalDpi xmlns:a14="http://schemas.microsoft.com/office/drawing/2010/main" val="0"/>
              </a:ext>
            </a:extLst>
          </a:blip>
          <a:stretch>
            <a:fillRect/>
          </a:stretch>
        </p:blipFill>
        <p:spPr>
          <a:xfrm>
            <a:off x="161364" y="1172586"/>
            <a:ext cx="8670663" cy="5185804"/>
          </a:xfrm>
          <a:prstGeom prst="rect">
            <a:avLst/>
          </a:prstGeom>
        </p:spPr>
      </p:pic>
    </p:spTree>
    <p:extLst>
      <p:ext uri="{BB962C8B-B14F-4D97-AF65-F5344CB8AC3E}">
        <p14:creationId xmlns:p14="http://schemas.microsoft.com/office/powerpoint/2010/main" val="3785101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2">
            <a:extLst>
              <a:ext uri="{FF2B5EF4-FFF2-40B4-BE49-F238E27FC236}">
                <a16:creationId xmlns:a16="http://schemas.microsoft.com/office/drawing/2014/main" id="{F56093F9-24BA-49C3-9134-C3F89B253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 y="641446"/>
            <a:ext cx="7723188" cy="5399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05" name="Rectangle 4">
            <a:extLst>
              <a:ext uri="{FF2B5EF4-FFF2-40B4-BE49-F238E27FC236}">
                <a16:creationId xmlns:a16="http://schemas.microsoft.com/office/drawing/2014/main" id="{CADAD1AB-19F2-422C-BE94-64D2C5DB3F49}"/>
              </a:ext>
            </a:extLst>
          </p:cNvPr>
          <p:cNvSpPr>
            <a:spLocks noChangeArrowheads="1"/>
          </p:cNvSpPr>
          <p:nvPr/>
        </p:nvSpPr>
        <p:spPr bwMode="auto">
          <a:xfrm>
            <a:off x="1835150" y="5392833"/>
            <a:ext cx="5976938" cy="576263"/>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8" name="Group 3">
            <a:extLst>
              <a:ext uri="{FF2B5EF4-FFF2-40B4-BE49-F238E27FC236}">
                <a16:creationId xmlns:a16="http://schemas.microsoft.com/office/drawing/2014/main" id="{A8F50BF4-7B25-4E69-9714-D216E316E8CC}"/>
              </a:ext>
            </a:extLst>
          </p:cNvPr>
          <p:cNvGrpSpPr>
            <a:grpSpLocks/>
          </p:cNvGrpSpPr>
          <p:nvPr/>
        </p:nvGrpSpPr>
        <p:grpSpPr bwMode="auto">
          <a:xfrm>
            <a:off x="25400" y="799484"/>
            <a:ext cx="4113213" cy="3965575"/>
            <a:chOff x="16" y="795"/>
            <a:chExt cx="2591" cy="2498"/>
          </a:xfrm>
        </p:grpSpPr>
        <p:pic>
          <p:nvPicPr>
            <p:cNvPr id="77836" name="Picture 4">
              <a:extLst>
                <a:ext uri="{FF2B5EF4-FFF2-40B4-BE49-F238E27FC236}">
                  <a16:creationId xmlns:a16="http://schemas.microsoft.com/office/drawing/2014/main" id="{151A0DFF-AF12-406D-A817-F3B640D7A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 y="795"/>
              <a:ext cx="2503" cy="24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37" name="AutoShape 5">
              <a:extLst>
                <a:ext uri="{FF2B5EF4-FFF2-40B4-BE49-F238E27FC236}">
                  <a16:creationId xmlns:a16="http://schemas.microsoft.com/office/drawing/2014/main" id="{3C594706-8506-41A5-BBB2-2EB39748A28B}"/>
                </a:ext>
              </a:extLst>
            </p:cNvPr>
            <p:cNvSpPr>
              <a:spLocks/>
            </p:cNvSpPr>
            <p:nvPr/>
          </p:nvSpPr>
          <p:spPr bwMode="auto">
            <a:xfrm>
              <a:off x="2477" y="944"/>
              <a:ext cx="130" cy="700"/>
            </a:xfrm>
            <a:prstGeom prst="rightBrace">
              <a:avLst>
                <a:gd name="adj1" fmla="val 8401"/>
                <a:gd name="adj2" fmla="val 50000"/>
              </a:avLst>
            </a:prstGeom>
            <a:noFill/>
            <a:ln w="1908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77838" name="AutoShape 6">
              <a:extLst>
                <a:ext uri="{FF2B5EF4-FFF2-40B4-BE49-F238E27FC236}">
                  <a16:creationId xmlns:a16="http://schemas.microsoft.com/office/drawing/2014/main" id="{54D4CC5A-6E80-4746-890C-31342A6442E2}"/>
                </a:ext>
              </a:extLst>
            </p:cNvPr>
            <p:cNvSpPr>
              <a:spLocks/>
            </p:cNvSpPr>
            <p:nvPr/>
          </p:nvSpPr>
          <p:spPr bwMode="auto">
            <a:xfrm>
              <a:off x="2477" y="1672"/>
              <a:ext cx="130" cy="700"/>
            </a:xfrm>
            <a:prstGeom prst="rightBrace">
              <a:avLst>
                <a:gd name="adj1" fmla="val 8401"/>
                <a:gd name="adj2" fmla="val 50000"/>
              </a:avLst>
            </a:prstGeom>
            <a:noFill/>
            <a:ln w="1908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grpSp>
      <p:sp>
        <p:nvSpPr>
          <p:cNvPr id="77829" name="Text Box 7">
            <a:extLst>
              <a:ext uri="{FF2B5EF4-FFF2-40B4-BE49-F238E27FC236}">
                <a16:creationId xmlns:a16="http://schemas.microsoft.com/office/drawing/2014/main" id="{186FBB3D-862F-4656-8365-F35F820D4B64}"/>
              </a:ext>
            </a:extLst>
          </p:cNvPr>
          <p:cNvSpPr txBox="1">
            <a:spLocks noChangeArrowheads="1"/>
          </p:cNvSpPr>
          <p:nvPr/>
        </p:nvSpPr>
        <p:spPr bwMode="auto">
          <a:xfrm>
            <a:off x="5003800" y="913784"/>
            <a:ext cx="3419475" cy="146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u="sng">
                <a:solidFill>
                  <a:srgbClr val="000000"/>
                </a:solidFill>
              </a:rPr>
              <a:t>Reliability</a:t>
            </a:r>
            <a:r>
              <a:rPr lang="en-US" altLang="fi-FI">
                <a:solidFill>
                  <a:srgbClr val="000000"/>
                </a:solidFill>
              </a:rPr>
              <a:t>:</a:t>
            </a:r>
          </a:p>
          <a:p>
            <a:pPr>
              <a:buClrTx/>
              <a:buFontTx/>
              <a:buNone/>
            </a:pPr>
            <a:r>
              <a:rPr lang="en-US" altLang="fi-FI">
                <a:solidFill>
                  <a:srgbClr val="000000"/>
                </a:solidFill>
              </a:rPr>
              <a:t>Proximity to diagonal</a:t>
            </a:r>
          </a:p>
          <a:p>
            <a:pPr>
              <a:spcBef>
                <a:spcPts val="1200"/>
              </a:spcBef>
              <a:buClrTx/>
              <a:buFontTx/>
              <a:buNone/>
            </a:pPr>
            <a:r>
              <a:rPr lang="en-US" altLang="fi-FI" u="sng">
                <a:solidFill>
                  <a:srgbClr val="000000"/>
                </a:solidFill>
              </a:rPr>
              <a:t>Resolution</a:t>
            </a:r>
            <a:r>
              <a:rPr lang="en-US" altLang="fi-FI">
                <a:solidFill>
                  <a:srgbClr val="000000"/>
                </a:solidFill>
              </a:rPr>
              <a:t>: Variation about horizontal (climatology) line</a:t>
            </a:r>
          </a:p>
        </p:txBody>
      </p:sp>
      <p:grpSp>
        <p:nvGrpSpPr>
          <p:cNvPr id="77830" name="Group 8">
            <a:extLst>
              <a:ext uri="{FF2B5EF4-FFF2-40B4-BE49-F238E27FC236}">
                <a16:creationId xmlns:a16="http://schemas.microsoft.com/office/drawing/2014/main" id="{53607844-F990-45B1-A1B6-C64E150FCC4C}"/>
              </a:ext>
            </a:extLst>
          </p:cNvPr>
          <p:cNvGrpSpPr>
            <a:grpSpLocks/>
          </p:cNvGrpSpPr>
          <p:nvPr/>
        </p:nvGrpSpPr>
        <p:grpSpPr bwMode="auto">
          <a:xfrm>
            <a:off x="4356100" y="2606059"/>
            <a:ext cx="4751388" cy="2230437"/>
            <a:chOff x="2744" y="1933"/>
            <a:chExt cx="2993" cy="1405"/>
          </a:xfrm>
        </p:grpSpPr>
        <p:pic>
          <p:nvPicPr>
            <p:cNvPr id="77834" name="Picture 9">
              <a:extLst>
                <a:ext uri="{FF2B5EF4-FFF2-40B4-BE49-F238E27FC236}">
                  <a16:creationId xmlns:a16="http://schemas.microsoft.com/office/drawing/2014/main" id="{E55C5391-1735-4401-8F4C-8A4E3B6EB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 y="1933"/>
              <a:ext cx="2993" cy="13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35" name="Rectangle 10">
              <a:extLst>
                <a:ext uri="{FF2B5EF4-FFF2-40B4-BE49-F238E27FC236}">
                  <a16:creationId xmlns:a16="http://schemas.microsoft.com/office/drawing/2014/main" id="{E9C3788D-BFC3-48C2-B3D9-7D8B823B4804}"/>
                </a:ext>
              </a:extLst>
            </p:cNvPr>
            <p:cNvSpPr>
              <a:spLocks noChangeArrowheads="1"/>
            </p:cNvSpPr>
            <p:nvPr/>
          </p:nvSpPr>
          <p:spPr bwMode="auto">
            <a:xfrm>
              <a:off x="2744" y="2840"/>
              <a:ext cx="1678" cy="498"/>
            </a:xfrm>
            <a:prstGeom prst="rect">
              <a:avLst/>
            </a:prstGeom>
            <a:noFill/>
            <a:ln w="2556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grpSp>
      <p:sp>
        <p:nvSpPr>
          <p:cNvPr id="77831" name="Text Box 11">
            <a:extLst>
              <a:ext uri="{FF2B5EF4-FFF2-40B4-BE49-F238E27FC236}">
                <a16:creationId xmlns:a16="http://schemas.microsoft.com/office/drawing/2014/main" id="{D7DBB9D3-6C0D-493D-8E83-2B761AD52862}"/>
              </a:ext>
            </a:extLst>
          </p:cNvPr>
          <p:cNvSpPr txBox="1">
            <a:spLocks noChangeArrowheads="1"/>
          </p:cNvSpPr>
          <p:nvPr/>
        </p:nvSpPr>
        <p:spPr bwMode="auto">
          <a:xfrm>
            <a:off x="900113" y="4982546"/>
            <a:ext cx="80645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a:solidFill>
                  <a:srgbClr val="000000"/>
                </a:solidFill>
              </a:rPr>
              <a:t>”</a:t>
            </a:r>
            <a:r>
              <a:rPr lang="en-US" altLang="fi-FI" u="sng">
                <a:solidFill>
                  <a:srgbClr val="000000"/>
                </a:solidFill>
              </a:rPr>
              <a:t>No skill” line</a:t>
            </a:r>
            <a:r>
              <a:rPr lang="en-US" altLang="fi-FI">
                <a:solidFill>
                  <a:srgbClr val="000000"/>
                </a:solidFill>
              </a:rPr>
              <a:t>: When reliability and resolution are equal </a:t>
            </a:r>
            <a:r>
              <a:rPr lang="en-US" altLang="fi-FI">
                <a:solidFill>
                  <a:srgbClr val="000000"/>
                </a:solidFill>
                <a:latin typeface="Wingdings" panose="05000000000000000000" pitchFamily="2" charset="2"/>
              </a:rPr>
              <a:t></a:t>
            </a:r>
            <a:r>
              <a:rPr lang="en-US" altLang="fi-FI">
                <a:solidFill>
                  <a:srgbClr val="000000"/>
                </a:solidFill>
              </a:rPr>
              <a:t> BSS = 0, i.e. line goes halfway between perfect reliability and climatology lines.</a:t>
            </a:r>
          </a:p>
        </p:txBody>
      </p:sp>
      <p:cxnSp>
        <p:nvCxnSpPr>
          <p:cNvPr id="77832" name="AutoShape 12">
            <a:extLst>
              <a:ext uri="{FF2B5EF4-FFF2-40B4-BE49-F238E27FC236}">
                <a16:creationId xmlns:a16="http://schemas.microsoft.com/office/drawing/2014/main" id="{E02F1980-0324-4125-A008-8965E10F5BF1}"/>
              </a:ext>
            </a:extLst>
          </p:cNvPr>
          <p:cNvCxnSpPr>
            <a:cxnSpLocks noChangeShapeType="1"/>
          </p:cNvCxnSpPr>
          <p:nvPr/>
        </p:nvCxnSpPr>
        <p:spPr bwMode="auto">
          <a:xfrm flipV="1">
            <a:off x="-252413" y="2823546"/>
            <a:ext cx="2160588" cy="577850"/>
          </a:xfrm>
          <a:prstGeom prst="straightConnector1">
            <a:avLst/>
          </a:prstGeom>
          <a:noFill/>
          <a:ln w="3168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33" name="Text Box 13">
            <a:extLst>
              <a:ext uri="{FF2B5EF4-FFF2-40B4-BE49-F238E27FC236}">
                <a16:creationId xmlns:a16="http://schemas.microsoft.com/office/drawing/2014/main" id="{EE2337E6-3D42-44BA-A324-52756E85B0F5}"/>
              </a:ext>
            </a:extLst>
          </p:cNvPr>
          <p:cNvSpPr txBox="1">
            <a:spLocks noChangeArrowheads="1"/>
          </p:cNvSpPr>
          <p:nvPr/>
        </p:nvSpPr>
        <p:spPr bwMode="auto">
          <a:xfrm>
            <a:off x="700088" y="416896"/>
            <a:ext cx="390366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u="sng">
                <a:solidFill>
                  <a:srgbClr val="002060"/>
                </a:solidFill>
                <a:latin typeface="Times New Roman" panose="02020603050405020304" pitchFamily="18" charset="0"/>
                <a:cs typeface="Times New Roman" panose="02020603050405020304" pitchFamily="18" charset="0"/>
              </a:rPr>
              <a:t>Reliability dia</a:t>
            </a:r>
            <a:r>
              <a:rPr lang="en-US" altLang="fi-FI" sz="2400" b="1">
                <a:solidFill>
                  <a:srgbClr val="002060"/>
                </a:solidFill>
                <a:latin typeface="Times New Roman" panose="02020603050405020304" pitchFamily="18" charset="0"/>
                <a:cs typeface="Times New Roman" panose="02020603050405020304" pitchFamily="18" charset="0"/>
              </a:rPr>
              <a:t>g</a:t>
            </a:r>
            <a:r>
              <a:rPr lang="en-US" altLang="fi-FI" sz="2400" b="1" u="sng">
                <a:solidFill>
                  <a:srgbClr val="002060"/>
                </a:solidFill>
                <a:latin typeface="Times New Roman" panose="02020603050405020304" pitchFamily="18" charset="0"/>
                <a:cs typeface="Times New Roman" panose="02020603050405020304" pitchFamily="18" charset="0"/>
              </a:rPr>
              <a:t>ram and skill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2">
            <a:extLst>
              <a:ext uri="{FF2B5EF4-FFF2-40B4-BE49-F238E27FC236}">
                <a16:creationId xmlns:a16="http://schemas.microsoft.com/office/drawing/2014/main" id="{800B67D7-0A45-477F-99B8-2566231E4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 y="1120775"/>
            <a:ext cx="7718425" cy="3748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3" name="Text Box 4">
            <a:extLst>
              <a:ext uri="{FF2B5EF4-FFF2-40B4-BE49-F238E27FC236}">
                <a16:creationId xmlns:a16="http://schemas.microsoft.com/office/drawing/2014/main" id="{3C5E34BB-BB88-42D9-A3F2-B558706786D0}"/>
              </a:ext>
            </a:extLst>
          </p:cNvPr>
          <p:cNvSpPr txBox="1">
            <a:spLocks noChangeArrowheads="1"/>
          </p:cNvSpPr>
          <p:nvPr/>
        </p:nvSpPr>
        <p:spPr bwMode="auto">
          <a:xfrm>
            <a:off x="920750" y="5445125"/>
            <a:ext cx="7232650" cy="398463"/>
          </a:xfrm>
          <a:prstGeom prst="rect">
            <a:avLst/>
          </a:prstGeom>
          <a:solidFill>
            <a:srgbClr val="FCFC04"/>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b="1">
                <a:solidFill>
                  <a:srgbClr val="C00000"/>
                </a:solidFill>
              </a:rPr>
              <a:t>Look at an example under EUMETCAL Verification module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a:extLst>
              <a:ext uri="{FF2B5EF4-FFF2-40B4-BE49-F238E27FC236}">
                <a16:creationId xmlns:a16="http://schemas.microsoft.com/office/drawing/2014/main" id="{1D13166C-63FA-4E07-8800-12CE71187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068388"/>
            <a:ext cx="6438900"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77" name="Text Box 4">
            <a:extLst>
              <a:ext uri="{FF2B5EF4-FFF2-40B4-BE49-F238E27FC236}">
                <a16:creationId xmlns:a16="http://schemas.microsoft.com/office/drawing/2014/main" id="{FFB0D2F9-AA84-4C7B-8F47-5ED04A005BC3}"/>
              </a:ext>
            </a:extLst>
          </p:cNvPr>
          <p:cNvSpPr txBox="1">
            <a:spLocks noChangeArrowheads="1"/>
          </p:cNvSpPr>
          <p:nvPr/>
        </p:nvSpPr>
        <p:spPr bwMode="auto">
          <a:xfrm>
            <a:off x="5292725" y="2924175"/>
            <a:ext cx="3851275" cy="703263"/>
          </a:xfrm>
          <a:prstGeom prst="rect">
            <a:avLst/>
          </a:prstGeom>
          <a:solidFill>
            <a:srgbClr val="FCFC04"/>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ctr">
              <a:buClrTx/>
              <a:buFontTx/>
              <a:buNone/>
            </a:pPr>
            <a:r>
              <a:rPr lang="en-US" altLang="fi-FI" b="1">
                <a:solidFill>
                  <a:srgbClr val="C00000"/>
                </a:solidFill>
              </a:rPr>
              <a:t>Check also EUMETCAL Verification module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961A5DDE-6818-4654-B3D5-A021D81743A0}"/>
              </a:ext>
            </a:extLst>
          </p:cNvPr>
          <p:cNvSpPr txBox="1">
            <a:spLocks noChangeArrowheads="1"/>
          </p:cNvSpPr>
          <p:nvPr/>
        </p:nvSpPr>
        <p:spPr bwMode="auto">
          <a:xfrm>
            <a:off x="8229600" y="6524625"/>
            <a:ext cx="492125" cy="17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r" eaLnBrk="1" hangingPunct="1">
              <a:buClrTx/>
              <a:buFontTx/>
              <a:buNone/>
            </a:pPr>
            <a:fld id="{A9131E0C-D878-455C-ADCF-17B0C92D58CC}" type="slidenum">
              <a:rPr lang="fi-FI" altLang="fi-FI" sz="1000">
                <a:solidFill>
                  <a:srgbClr val="2A4AB2"/>
                </a:solidFill>
              </a:rPr>
              <a:pPr algn="r" eaLnBrk="1" hangingPunct="1">
                <a:buClrTx/>
                <a:buFontTx/>
                <a:buNone/>
              </a:pPr>
              <a:t>64</a:t>
            </a:fld>
            <a:endParaRPr lang="fi-FI" altLang="fi-FI" sz="1000">
              <a:solidFill>
                <a:srgbClr val="2A4AB2"/>
              </a:solidFill>
            </a:endParaRPr>
          </a:p>
        </p:txBody>
      </p:sp>
      <p:sp>
        <p:nvSpPr>
          <p:cNvPr id="80899" name="Text Box 2">
            <a:extLst>
              <a:ext uri="{FF2B5EF4-FFF2-40B4-BE49-F238E27FC236}">
                <a16:creationId xmlns:a16="http://schemas.microsoft.com/office/drawing/2014/main" id="{2190595F-D780-459A-86EB-E9EDF946CE21}"/>
              </a:ext>
            </a:extLst>
          </p:cNvPr>
          <p:cNvSpPr txBox="1">
            <a:spLocks noChangeArrowheads="1"/>
          </p:cNvSpPr>
          <p:nvPr/>
        </p:nvSpPr>
        <p:spPr bwMode="auto">
          <a:xfrm>
            <a:off x="611188" y="917575"/>
            <a:ext cx="7489825"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ROC – Relative Operating Characteristic</a:t>
            </a:r>
          </a:p>
        </p:txBody>
      </p:sp>
      <p:pic>
        <p:nvPicPr>
          <p:cNvPr id="80900" name="Picture 3">
            <a:extLst>
              <a:ext uri="{FF2B5EF4-FFF2-40B4-BE49-F238E27FC236}">
                <a16:creationId xmlns:a16="http://schemas.microsoft.com/office/drawing/2014/main" id="{ADFDAEB3-E3E6-4533-8BC2-E0BF20E18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12875"/>
            <a:ext cx="7848600" cy="417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1" name="Rectangle 4">
            <a:extLst>
              <a:ext uri="{FF2B5EF4-FFF2-40B4-BE49-F238E27FC236}">
                <a16:creationId xmlns:a16="http://schemas.microsoft.com/office/drawing/2014/main" id="{80B6EFC0-88E0-4739-81C2-A4EE5A3A7FDF}"/>
              </a:ext>
            </a:extLst>
          </p:cNvPr>
          <p:cNvSpPr>
            <a:spLocks noChangeArrowheads="1"/>
          </p:cNvSpPr>
          <p:nvPr/>
        </p:nvSpPr>
        <p:spPr bwMode="auto">
          <a:xfrm>
            <a:off x="539750" y="1412875"/>
            <a:ext cx="8064500" cy="1655763"/>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80902" name="Rectangle 5">
            <a:extLst>
              <a:ext uri="{FF2B5EF4-FFF2-40B4-BE49-F238E27FC236}">
                <a16:creationId xmlns:a16="http://schemas.microsoft.com/office/drawing/2014/main" id="{AED38E0A-152C-44EE-9202-7347345095D7}"/>
              </a:ext>
            </a:extLst>
          </p:cNvPr>
          <p:cNvSpPr>
            <a:spLocks noChangeArrowheads="1"/>
          </p:cNvSpPr>
          <p:nvPr/>
        </p:nvSpPr>
        <p:spPr bwMode="auto">
          <a:xfrm>
            <a:off x="539750" y="4049713"/>
            <a:ext cx="8064500" cy="720725"/>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2">
            <a:extLst>
              <a:ext uri="{FF2B5EF4-FFF2-40B4-BE49-F238E27FC236}">
                <a16:creationId xmlns:a16="http://schemas.microsoft.com/office/drawing/2014/main" id="{708937CF-79A1-4A6F-BBE3-1AC6CEDC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18" y="1021734"/>
            <a:ext cx="8153400" cy="5091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24" name="Text Box 3">
            <a:extLst>
              <a:ext uri="{FF2B5EF4-FFF2-40B4-BE49-F238E27FC236}">
                <a16:creationId xmlns:a16="http://schemas.microsoft.com/office/drawing/2014/main" id="{BFE23037-837A-4AC7-AD34-E7724CB9305B}"/>
              </a:ext>
            </a:extLst>
          </p:cNvPr>
          <p:cNvSpPr txBox="1">
            <a:spLocks noChangeArrowheads="1"/>
          </p:cNvSpPr>
          <p:nvPr/>
        </p:nvSpPr>
        <p:spPr bwMode="auto">
          <a:xfrm>
            <a:off x="568156" y="454996"/>
            <a:ext cx="7489825"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ROC – Relative Operating Characteristic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2">
            <a:extLst>
              <a:ext uri="{FF2B5EF4-FFF2-40B4-BE49-F238E27FC236}">
                <a16:creationId xmlns:a16="http://schemas.microsoft.com/office/drawing/2014/main" id="{57F87A09-720A-44E1-827A-5D25A5CE0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264" y="658344"/>
            <a:ext cx="7643812" cy="5543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48" name="Text Box 3">
            <a:extLst>
              <a:ext uri="{FF2B5EF4-FFF2-40B4-BE49-F238E27FC236}">
                <a16:creationId xmlns:a16="http://schemas.microsoft.com/office/drawing/2014/main" id="{B0CAD91D-D82D-45FB-9DDB-2797385F16D9}"/>
              </a:ext>
            </a:extLst>
          </p:cNvPr>
          <p:cNvSpPr txBox="1">
            <a:spLocks noChangeArrowheads="1"/>
          </p:cNvSpPr>
          <p:nvPr/>
        </p:nvSpPr>
        <p:spPr bwMode="auto">
          <a:xfrm>
            <a:off x="299214" y="594844"/>
            <a:ext cx="7489825"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ROC – Relative Operating Characteristic</a:t>
            </a:r>
          </a:p>
        </p:txBody>
      </p:sp>
      <p:sp>
        <p:nvSpPr>
          <p:cNvPr id="82949" name="Rectangle 4">
            <a:extLst>
              <a:ext uri="{FF2B5EF4-FFF2-40B4-BE49-F238E27FC236}">
                <a16:creationId xmlns:a16="http://schemas.microsoft.com/office/drawing/2014/main" id="{328EB1F3-64C6-497E-9E78-76DDBF6221C7}"/>
              </a:ext>
            </a:extLst>
          </p:cNvPr>
          <p:cNvSpPr>
            <a:spLocks noChangeArrowheads="1"/>
          </p:cNvSpPr>
          <p:nvPr/>
        </p:nvSpPr>
        <p:spPr bwMode="auto">
          <a:xfrm>
            <a:off x="5196651" y="5409732"/>
            <a:ext cx="3455988" cy="720725"/>
          </a:xfrm>
          <a:prstGeom prst="rect">
            <a:avLst/>
          </a:prstGeom>
          <a:noFill/>
          <a:ln w="126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2">
            <a:extLst>
              <a:ext uri="{FF2B5EF4-FFF2-40B4-BE49-F238E27FC236}">
                <a16:creationId xmlns:a16="http://schemas.microsoft.com/office/drawing/2014/main" id="{7922A7C2-0E06-4E1A-98F2-912CABF55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44" y="924166"/>
            <a:ext cx="7543800" cy="5108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972" name="Text Box 3">
            <a:extLst>
              <a:ext uri="{FF2B5EF4-FFF2-40B4-BE49-F238E27FC236}">
                <a16:creationId xmlns:a16="http://schemas.microsoft.com/office/drawing/2014/main" id="{364CA88D-93A8-4FC1-BBC6-AC99BCFB3289}"/>
              </a:ext>
            </a:extLst>
          </p:cNvPr>
          <p:cNvSpPr txBox="1">
            <a:spLocks noChangeArrowheads="1"/>
          </p:cNvSpPr>
          <p:nvPr/>
        </p:nvSpPr>
        <p:spPr bwMode="auto">
          <a:xfrm>
            <a:off x="535882" y="573328"/>
            <a:ext cx="7489825"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2400" b="1">
                <a:solidFill>
                  <a:srgbClr val="000099"/>
                </a:solidFill>
                <a:latin typeface="Times New Roman" panose="02020603050405020304" pitchFamily="18" charset="0"/>
              </a:rPr>
              <a:t>ROC Area</a:t>
            </a:r>
          </a:p>
        </p:txBody>
      </p:sp>
      <p:sp>
        <p:nvSpPr>
          <p:cNvPr id="83974" name="Text Box 5">
            <a:extLst>
              <a:ext uri="{FF2B5EF4-FFF2-40B4-BE49-F238E27FC236}">
                <a16:creationId xmlns:a16="http://schemas.microsoft.com/office/drawing/2014/main" id="{FDF772FA-03D1-449F-8586-C4E276F617AE}"/>
              </a:ext>
            </a:extLst>
          </p:cNvPr>
          <p:cNvSpPr txBox="1">
            <a:spLocks noChangeArrowheads="1"/>
          </p:cNvSpPr>
          <p:nvPr/>
        </p:nvSpPr>
        <p:spPr bwMode="auto">
          <a:xfrm>
            <a:off x="1840807" y="6113703"/>
            <a:ext cx="6521450" cy="368300"/>
          </a:xfrm>
          <a:prstGeom prst="rect">
            <a:avLst/>
          </a:prstGeom>
          <a:solidFill>
            <a:srgbClr val="FCFC04"/>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buClrTx/>
              <a:buFontTx/>
              <a:buNone/>
            </a:pPr>
            <a:r>
              <a:rPr lang="en-US" altLang="fi-FI" sz="1800" b="1">
                <a:solidFill>
                  <a:srgbClr val="C00000"/>
                </a:solidFill>
              </a:rPr>
              <a:t>Look at an example under EUMETCAL Verification module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7265B008-F5BB-4A99-BABD-334A4F4A7313}"/>
              </a:ext>
            </a:extLst>
          </p:cNvPr>
          <p:cNvSpPr>
            <a:spLocks noChangeArrowheads="1"/>
          </p:cNvSpPr>
          <p:nvPr/>
        </p:nvSpPr>
        <p:spPr bwMode="auto">
          <a:xfrm>
            <a:off x="323850" y="981075"/>
            <a:ext cx="8424863" cy="2879725"/>
          </a:xfrm>
          <a:prstGeom prst="rect">
            <a:avLst/>
          </a:prstGeom>
          <a:solidFill>
            <a:srgbClr val="FDF2BA"/>
          </a:solidFill>
          <a:ln w="9360">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i-FI" altLang="fi-FI"/>
          </a:p>
        </p:txBody>
      </p:sp>
      <p:sp>
        <p:nvSpPr>
          <p:cNvPr id="84995" name="Text Box 2">
            <a:extLst>
              <a:ext uri="{FF2B5EF4-FFF2-40B4-BE49-F238E27FC236}">
                <a16:creationId xmlns:a16="http://schemas.microsoft.com/office/drawing/2014/main" id="{6B58BBD5-734E-4155-BBEC-B1B522AA785F}"/>
              </a:ext>
            </a:extLst>
          </p:cNvPr>
          <p:cNvSpPr txBox="1">
            <a:spLocks noChangeArrowheads="1"/>
          </p:cNvSpPr>
          <p:nvPr/>
        </p:nvSpPr>
        <p:spPr bwMode="auto">
          <a:xfrm>
            <a:off x="8229600" y="6524625"/>
            <a:ext cx="492125" cy="17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bg1"/>
                </a:solidFill>
                <a:latin typeface="Arial" panose="020B0604020202020204" pitchFamily="34" charset="0"/>
                <a:cs typeface="Droid Sans" charset="0"/>
              </a:defRPr>
            </a:lvl9pPr>
          </a:lstStyle>
          <a:p>
            <a:pPr algn="r" eaLnBrk="1" hangingPunct="1">
              <a:buClrTx/>
              <a:buFontTx/>
              <a:buNone/>
            </a:pPr>
            <a:fld id="{D6A00570-9AF6-49E0-88FC-80153B4B0284}" type="slidenum">
              <a:rPr lang="fi-FI" altLang="fi-FI" sz="1000">
                <a:solidFill>
                  <a:srgbClr val="2A4AB2"/>
                </a:solidFill>
              </a:rPr>
              <a:pPr algn="r" eaLnBrk="1" hangingPunct="1">
                <a:buClrTx/>
                <a:buFontTx/>
                <a:buNone/>
              </a:pPr>
              <a:t>68</a:t>
            </a:fld>
            <a:endParaRPr lang="fi-FI" altLang="fi-FI" sz="1000">
              <a:solidFill>
                <a:srgbClr val="2A4AB2"/>
              </a:solidFill>
            </a:endParaRPr>
          </a:p>
        </p:txBody>
      </p:sp>
      <p:sp>
        <p:nvSpPr>
          <p:cNvPr id="84996" name="Rectangle 3">
            <a:extLst>
              <a:ext uri="{FF2B5EF4-FFF2-40B4-BE49-F238E27FC236}">
                <a16:creationId xmlns:a16="http://schemas.microsoft.com/office/drawing/2014/main" id="{530AE0EC-1337-438A-B312-784DE7B4D863}"/>
              </a:ext>
            </a:extLst>
          </p:cNvPr>
          <p:cNvSpPr>
            <a:spLocks noChangeArrowheads="1"/>
          </p:cNvSpPr>
          <p:nvPr/>
        </p:nvSpPr>
        <p:spPr bwMode="auto">
          <a:xfrm>
            <a:off x="468313" y="1042988"/>
            <a:ext cx="8531225" cy="267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000">
                <a:solidFill>
                  <a:schemeClr val="bg1"/>
                </a:solidFill>
                <a:latin typeface="Arial" panose="020B0604020202020204" pitchFamily="34" charset="0"/>
                <a:cs typeface="Droid Sans" charset="0"/>
              </a:defRPr>
            </a:lvl9pPr>
          </a:lstStyle>
          <a:p>
            <a:pPr>
              <a:spcBef>
                <a:spcPts val="600"/>
              </a:spcBef>
              <a:buClrTx/>
              <a:buFontTx/>
              <a:buNone/>
            </a:pPr>
            <a:r>
              <a:rPr lang="en-US" altLang="fi-FI" sz="2400" u="sng">
                <a:solidFill>
                  <a:srgbClr val="000099"/>
                </a:solidFill>
                <a:latin typeface="Arial Black" panose="020B0A04020102020204" pitchFamily="34" charset="0"/>
              </a:rPr>
              <a:t>Probability forecasts - Summary</a:t>
            </a:r>
          </a:p>
          <a:p>
            <a:pPr>
              <a:spcBef>
                <a:spcPts val="1800"/>
              </a:spcBef>
              <a:buClr>
                <a:srgbClr val="000099"/>
              </a:buClr>
              <a:buFont typeface="Wingdings" panose="05000000000000000000" pitchFamily="2" charset="2"/>
              <a:buChar char=""/>
            </a:pPr>
            <a:r>
              <a:rPr lang="en-US" altLang="fi-FI">
                <a:solidFill>
                  <a:srgbClr val="000099"/>
                </a:solidFill>
              </a:rPr>
              <a:t>Verify a </a:t>
            </a:r>
            <a:r>
              <a:rPr lang="en-US" altLang="fi-FI" u="sng">
                <a:solidFill>
                  <a:srgbClr val="000099"/>
                </a:solidFill>
              </a:rPr>
              <a:t>comprehensive</a:t>
            </a:r>
            <a:r>
              <a:rPr lang="en-US" altLang="fi-FI">
                <a:solidFill>
                  <a:srgbClr val="000099"/>
                </a:solidFill>
              </a:rPr>
              <a:t> set of probability forecasts focusing on adverse and/or high-impact weather events</a:t>
            </a:r>
          </a:p>
          <a:p>
            <a:pPr>
              <a:spcBef>
                <a:spcPts val="1200"/>
              </a:spcBef>
              <a:buClr>
                <a:srgbClr val="000099"/>
              </a:buClr>
              <a:buFont typeface="Wingdings" panose="05000000000000000000" pitchFamily="2" charset="2"/>
              <a:buChar char=""/>
            </a:pPr>
            <a:r>
              <a:rPr lang="en-US" altLang="fi-FI">
                <a:solidFill>
                  <a:srgbClr val="000099"/>
                </a:solidFill>
              </a:rPr>
              <a:t>Produce </a:t>
            </a:r>
            <a:r>
              <a:rPr lang="en-US" altLang="fi-FI" i="1" u="sng">
                <a:solidFill>
                  <a:srgbClr val="000099"/>
                </a:solidFill>
              </a:rPr>
              <a:t>reliability diagrams</a:t>
            </a:r>
            <a:r>
              <a:rPr lang="en-US" altLang="fi-FI">
                <a:solidFill>
                  <a:srgbClr val="000099"/>
                </a:solidFill>
              </a:rPr>
              <a:t>, including </a:t>
            </a:r>
            <a:r>
              <a:rPr lang="en-US" altLang="fi-FI" i="1" u="sng">
                <a:solidFill>
                  <a:srgbClr val="000099"/>
                </a:solidFill>
              </a:rPr>
              <a:t>sharpness distribution</a:t>
            </a:r>
          </a:p>
          <a:p>
            <a:pPr>
              <a:spcBef>
                <a:spcPts val="1200"/>
              </a:spcBef>
              <a:buClr>
                <a:srgbClr val="000099"/>
              </a:buClr>
              <a:buFont typeface="Wingdings" panose="05000000000000000000" pitchFamily="2" charset="2"/>
              <a:buChar char=""/>
            </a:pPr>
            <a:r>
              <a:rPr lang="en-US" altLang="fi-FI">
                <a:solidFill>
                  <a:srgbClr val="000099"/>
                </a:solidFill>
              </a:rPr>
              <a:t>Compute </a:t>
            </a:r>
            <a:r>
              <a:rPr lang="en-US" altLang="fi-FI" b="1">
                <a:solidFill>
                  <a:srgbClr val="000099"/>
                </a:solidFill>
              </a:rPr>
              <a:t>BS, BSS</a:t>
            </a:r>
            <a:r>
              <a:rPr lang="en-US" altLang="fi-FI">
                <a:solidFill>
                  <a:srgbClr val="000099"/>
                </a:solidFill>
              </a:rPr>
              <a:t>; for multi-category events </a:t>
            </a:r>
            <a:r>
              <a:rPr lang="en-US" altLang="fi-FI" b="1">
                <a:solidFill>
                  <a:srgbClr val="000099"/>
                </a:solidFill>
              </a:rPr>
              <a:t>RPS, RPSS</a:t>
            </a:r>
            <a:r>
              <a:rPr lang="en-US" altLang="fi-FI">
                <a:solidFill>
                  <a:srgbClr val="000099"/>
                </a:solidFill>
              </a:rPr>
              <a:t> or </a:t>
            </a:r>
            <a:r>
              <a:rPr lang="en-US" altLang="fi-FI" b="1">
                <a:solidFill>
                  <a:srgbClr val="000099"/>
                </a:solidFill>
              </a:rPr>
              <a:t>CRPS</a:t>
            </a:r>
          </a:p>
          <a:p>
            <a:pPr>
              <a:spcBef>
                <a:spcPts val="1200"/>
              </a:spcBef>
              <a:buClr>
                <a:srgbClr val="000099"/>
              </a:buClr>
              <a:buFont typeface="Wingdings" panose="05000000000000000000" pitchFamily="2" charset="2"/>
              <a:buChar char=""/>
            </a:pPr>
            <a:r>
              <a:rPr lang="en-US" altLang="fi-FI">
                <a:solidFill>
                  <a:srgbClr val="000099"/>
                </a:solidFill>
              </a:rPr>
              <a:t>Produce </a:t>
            </a:r>
            <a:r>
              <a:rPr lang="en-US" altLang="fi-FI" b="1">
                <a:solidFill>
                  <a:srgbClr val="000099"/>
                </a:solidFill>
              </a:rPr>
              <a:t>ROC</a:t>
            </a:r>
            <a:r>
              <a:rPr lang="en-US" altLang="fi-FI">
                <a:solidFill>
                  <a:srgbClr val="000099"/>
                </a:solidFill>
              </a:rPr>
              <a:t> diagrams, </a:t>
            </a:r>
            <a:r>
              <a:rPr lang="en-US" altLang="fi-FI" b="1">
                <a:solidFill>
                  <a:srgbClr val="000099"/>
                </a:solidFill>
              </a:rPr>
              <a:t>ROCA</a:t>
            </a:r>
            <a:r>
              <a:rPr lang="en-US" altLang="fi-FI">
                <a:solidFill>
                  <a:srgbClr val="000099"/>
                </a:solidFill>
              </a:rPr>
              <a:t> and </a:t>
            </a:r>
            <a:r>
              <a:rPr lang="en-US" altLang="fi-FI" b="1">
                <a:solidFill>
                  <a:srgbClr val="000099"/>
                </a:solidFill>
              </a:rPr>
              <a:t>ROC_SS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22B7-5D24-7DE3-F594-661887DF03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6D7A0D-609B-E5F6-468A-D5CEAC772D65}"/>
              </a:ext>
            </a:extLst>
          </p:cNvPr>
          <p:cNvSpPr>
            <a:spLocks noGrp="1"/>
          </p:cNvSpPr>
          <p:nvPr>
            <p:ph idx="1"/>
          </p:nvPr>
        </p:nvSpPr>
        <p:spPr/>
        <p:txBody>
          <a:bodyPr/>
          <a:lstStyle/>
          <a:p>
            <a:r>
              <a:rPr lang="en-US" sz="3600" dirty="0">
                <a:hlinkClick r:id="rId2"/>
              </a:rPr>
              <a:t>https://cran.r-project.org/bin/windows/base/</a:t>
            </a:r>
            <a:endParaRPr lang="en-US" sz="3600" dirty="0"/>
          </a:p>
          <a:p>
            <a:endParaRPr lang="en-US" sz="3600" dirty="0"/>
          </a:p>
          <a:p>
            <a:endParaRPr lang="en-US" sz="3600" dirty="0"/>
          </a:p>
          <a:p>
            <a:r>
              <a:rPr lang="en-US" sz="3600" dirty="0">
                <a:hlinkClick r:id="rId3"/>
              </a:rPr>
              <a:t>https://posit.co/download/rstudio-desktop/</a:t>
            </a:r>
            <a:endParaRPr lang="en-US" sz="3600" dirty="0"/>
          </a:p>
          <a:p>
            <a:endParaRPr lang="en-US" dirty="0"/>
          </a:p>
        </p:txBody>
      </p:sp>
    </p:spTree>
    <p:extLst>
      <p:ext uri="{BB962C8B-B14F-4D97-AF65-F5344CB8AC3E}">
        <p14:creationId xmlns:p14="http://schemas.microsoft.com/office/powerpoint/2010/main" val="339771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8AA6-30EB-876F-8569-16B74DD4D353}"/>
              </a:ext>
            </a:extLst>
          </p:cNvPr>
          <p:cNvSpPr>
            <a:spLocks noGrp="1"/>
          </p:cNvSpPr>
          <p:nvPr>
            <p:ph type="title"/>
          </p:nvPr>
        </p:nvSpPr>
        <p:spPr/>
        <p:txBody>
          <a:bodyPr/>
          <a:lstStyle/>
          <a:p>
            <a:r>
              <a:rPr lang="en-US" dirty="0"/>
              <a:t>This eq. should be in the model</a:t>
            </a:r>
          </a:p>
        </p:txBody>
      </p:sp>
      <p:sp>
        <p:nvSpPr>
          <p:cNvPr id="4" name="Rectangle 3">
            <a:extLst>
              <a:ext uri="{FF2B5EF4-FFF2-40B4-BE49-F238E27FC236}">
                <a16:creationId xmlns:a16="http://schemas.microsoft.com/office/drawing/2014/main" id="{B28522AE-B312-35A7-15D2-76F208DE3298}"/>
              </a:ext>
            </a:extLst>
          </p:cNvPr>
          <p:cNvSpPr txBox="1">
            <a:spLocks noGrp="1" noChangeArrowheads="1"/>
          </p:cNvSpPr>
          <p:nvPr>
            <p:ph idx="1"/>
          </p:nvPr>
        </p:nvSpPr>
        <p:spPr>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Conservation of momentum (Newton’s 2’d law)</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3 equations for accelerations of 3-d wind (</a:t>
            </a:r>
            <a:r>
              <a:rPr kumimoji="0" lang="en-US" sz="2400" b="0" i="1" u="none" strike="noStrike" kern="1200" cap="none" spc="0" normalizeH="0" baseline="0" noProof="0" dirty="0">
                <a:ln>
                  <a:noFill/>
                </a:ln>
                <a:solidFill>
                  <a:schemeClr val="tx1"/>
                </a:solidFill>
                <a:effectLst/>
                <a:uLnTx/>
                <a:uFillTx/>
                <a:latin typeface="+mn-lt"/>
                <a:ea typeface="+mn-ea"/>
                <a:cs typeface="+mn-cs"/>
              </a:rPr>
              <a:t>F = Ma</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Conservation of mass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1 equation for conservation of air (mass continuity)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1 equation for conservation of water</a:t>
            </a:r>
            <a:br>
              <a:rPr kumimoji="0" lang="en-US" sz="2400" b="0" i="0" u="none" strike="noStrike" kern="1200" cap="none" spc="0" normalizeH="0" baseline="0" noProof="0" dirty="0">
                <a:ln>
                  <a:noFill/>
                </a:ln>
                <a:solidFill>
                  <a:schemeClr val="tx1"/>
                </a:solidFill>
                <a:effectLst/>
                <a:uLnTx/>
                <a:uFillTx/>
                <a:latin typeface="+mn-lt"/>
                <a:ea typeface="+mn-ea"/>
                <a:cs typeface="+mn-cs"/>
              </a:rPr>
            </a:br>
            <a:endParaRPr kumimoji="0" lang="en-US" sz="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Conservation of energy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1 equation for the first law of thermodynamics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Relationship among </a:t>
            </a:r>
            <a:r>
              <a:rPr kumimoji="0" lang="en-US" sz="2800" b="0" i="1" u="none" strike="noStrike" kern="1200" cap="none" spc="0" normalizeH="0" baseline="0" noProof="0" dirty="0">
                <a:ln>
                  <a:noFill/>
                </a:ln>
                <a:solidFill>
                  <a:schemeClr val="tx1"/>
                </a:solidFill>
                <a:effectLst/>
                <a:uLnTx/>
                <a:uFillTx/>
                <a:latin typeface="+mn-lt"/>
                <a:ea typeface="+mn-ea"/>
                <a:cs typeface="+mn-cs"/>
              </a:rPr>
              <a:t>p, V, </a:t>
            </a:r>
            <a:r>
              <a:rPr kumimoji="0" lang="en-US" sz="2800" b="0" i="0" u="none" strike="noStrike" kern="1200" cap="none" spc="0" normalizeH="0" baseline="0" noProof="0" dirty="0">
                <a:ln>
                  <a:noFill/>
                </a:ln>
                <a:solidFill>
                  <a:schemeClr val="tx1"/>
                </a:solidFill>
                <a:effectLst/>
                <a:uLnTx/>
                <a:uFillTx/>
                <a:latin typeface="+mn-lt"/>
                <a:ea typeface="+mn-ea"/>
                <a:cs typeface="+mn-cs"/>
              </a:rPr>
              <a:t>and </a:t>
            </a:r>
            <a:r>
              <a:rPr kumimoji="0" lang="en-US" sz="2800" b="0" i="1" u="none" strike="noStrike" kern="1200" cap="none" spc="0" normalizeH="0" baseline="0" noProof="0" dirty="0">
                <a:ln>
                  <a:noFill/>
                </a:ln>
                <a:solidFill>
                  <a:schemeClr val="tx1"/>
                </a:solidFill>
                <a:effectLst/>
                <a:uLnTx/>
                <a:uFillTx/>
                <a:latin typeface="+mn-lt"/>
                <a:ea typeface="+mn-ea"/>
                <a:cs typeface="+mn-cs"/>
              </a:rPr>
              <a:t>T</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1 equation of state (ideal gas law)</a:t>
            </a:r>
          </a:p>
        </p:txBody>
      </p:sp>
    </p:spTree>
    <p:extLst>
      <p:ext uri="{BB962C8B-B14F-4D97-AF65-F5344CB8AC3E}">
        <p14:creationId xmlns:p14="http://schemas.microsoft.com/office/powerpoint/2010/main" val="2156335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351088"/>
            <a:ext cx="9144000" cy="14081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D" sz="7200" b="1" dirty="0" err="1">
                <a:latin typeface="Cambria" panose="02040503050406030204" pitchFamily="18" charset="0"/>
              </a:rPr>
              <a:t>Terima</a:t>
            </a:r>
            <a:r>
              <a:rPr lang="en-ID" sz="7200" b="1" dirty="0">
                <a:latin typeface="Cambria" panose="02040503050406030204" pitchFamily="18" charset="0"/>
              </a:rPr>
              <a:t> </a:t>
            </a:r>
            <a:r>
              <a:rPr lang="en-ID" sz="7200" b="1" dirty="0" err="1">
                <a:latin typeface="Cambria" panose="02040503050406030204" pitchFamily="18" charset="0"/>
              </a:rPr>
              <a:t>Kasih</a:t>
            </a:r>
            <a:endParaRPr lang="en-ID" sz="7200" b="1" dirty="0">
              <a:latin typeface="Cambria"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4C48-B107-6290-30E8-EADD9A04EBA6}"/>
              </a:ext>
            </a:extLst>
          </p:cNvPr>
          <p:cNvSpPr>
            <a:spLocks noGrp="1"/>
          </p:cNvSpPr>
          <p:nvPr>
            <p:ph type="title"/>
          </p:nvPr>
        </p:nvSpPr>
        <p:spPr/>
        <p:txBody>
          <a:bodyPr/>
          <a:lstStyle/>
          <a:p>
            <a:r>
              <a:rPr lang="en-US" dirty="0"/>
              <a:t>Model Scales</a:t>
            </a:r>
          </a:p>
        </p:txBody>
      </p:sp>
      <p:sp>
        <p:nvSpPr>
          <p:cNvPr id="3" name="Content Placeholder 2">
            <a:extLst>
              <a:ext uri="{FF2B5EF4-FFF2-40B4-BE49-F238E27FC236}">
                <a16:creationId xmlns:a16="http://schemas.microsoft.com/office/drawing/2014/main" id="{9C37AE6B-34D3-014A-10B3-C850809C569C}"/>
              </a:ext>
            </a:extLst>
          </p:cNvPr>
          <p:cNvSpPr>
            <a:spLocks noGrp="1"/>
          </p:cNvSpPr>
          <p:nvPr>
            <p:ph idx="1"/>
          </p:nvPr>
        </p:nvSpPr>
        <p:spPr>
          <a:xfrm>
            <a:off x="251519" y="1379952"/>
            <a:ext cx="8640960" cy="3493262"/>
          </a:xfrm>
        </p:spPr>
        <p:txBody>
          <a:bodyPr/>
          <a:lstStyle/>
          <a:p>
            <a:r>
              <a:rPr lang="en-US" dirty="0"/>
              <a:t>Global models  - span the planet, represent large-scale atmospheric processes</a:t>
            </a:r>
          </a:p>
          <a:p>
            <a:r>
              <a:rPr lang="en-US" dirty="0"/>
              <a:t>Limited-area synoptic scale and mesoscale models – span continental, to state, to metro-areas; represent smaller-scale atmospheric processes </a:t>
            </a:r>
          </a:p>
          <a:p>
            <a:r>
              <a:rPr lang="en-US" dirty="0"/>
              <a:t>Computational fluid-dynamics (CFD) models – resolve flow around buildings, in street canyons, aircraft, etc.</a:t>
            </a:r>
          </a:p>
          <a:p>
            <a:endParaRPr lang="en-US" dirty="0"/>
          </a:p>
          <a:p>
            <a:endParaRPr lang="en-US" dirty="0"/>
          </a:p>
        </p:txBody>
      </p:sp>
      <p:pic>
        <p:nvPicPr>
          <p:cNvPr id="8198" name="Picture 6" descr="COSMO-CLM - Climate Limited-area Modelling Community - CMCC">
            <a:extLst>
              <a:ext uri="{FF2B5EF4-FFF2-40B4-BE49-F238E27FC236}">
                <a16:creationId xmlns:a16="http://schemas.microsoft.com/office/drawing/2014/main" id="{59A7424D-8AE5-4F0F-7397-3AEF4EE84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 y="4659173"/>
            <a:ext cx="3829050" cy="19494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Which Turbulence Model Should You Use For Your CFD Analysis?">
            <a:extLst>
              <a:ext uri="{FF2B5EF4-FFF2-40B4-BE49-F238E27FC236}">
                <a16:creationId xmlns:a16="http://schemas.microsoft.com/office/drawing/2014/main" id="{F1047385-85A2-3EB6-AAB4-CE77EA995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428" y="4789572"/>
            <a:ext cx="3302763" cy="168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16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D3EB-C6E2-C04B-C619-0FB334E34B85}"/>
              </a:ext>
            </a:extLst>
          </p:cNvPr>
          <p:cNvSpPr>
            <a:spLocks noGrp="1"/>
          </p:cNvSpPr>
          <p:nvPr>
            <p:ph type="title"/>
          </p:nvPr>
        </p:nvSpPr>
        <p:spPr/>
        <p:txBody>
          <a:bodyPr/>
          <a:lstStyle/>
          <a:p>
            <a:r>
              <a:rPr lang="en-US" dirty="0"/>
              <a:t>Model Inputs</a:t>
            </a:r>
          </a:p>
        </p:txBody>
      </p:sp>
      <p:pic>
        <p:nvPicPr>
          <p:cNvPr id="7170" name="Picture 2" descr="GOS Synoptic">
            <a:extLst>
              <a:ext uri="{FF2B5EF4-FFF2-40B4-BE49-F238E27FC236}">
                <a16:creationId xmlns:a16="http://schemas.microsoft.com/office/drawing/2014/main" id="{72F39E6E-3E8C-747A-B5E7-E63B4A23B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34" y="1337514"/>
            <a:ext cx="7992932" cy="506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8799"/>
      </p:ext>
    </p:extLst>
  </p:cSld>
  <p:clrMapOvr>
    <a:masterClrMapping/>
  </p:clrMapOvr>
</p:sld>
</file>

<file path=ppt/theme/theme1.xml><?xml version="1.0" encoding="utf-8"?>
<a:theme xmlns:a="http://schemas.openxmlformats.org/drawingml/2006/main" name="BMK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20928</TotalTime>
  <Words>1779</Words>
  <Application>Microsoft Macintosh PowerPoint</Application>
  <PresentationFormat>On-screen Show (4:3)</PresentationFormat>
  <Paragraphs>279</Paragraphs>
  <Slides>70</Slides>
  <Notes>25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80" baseType="lpstr">
      <vt:lpstr>Arial</vt:lpstr>
      <vt:lpstr>Arial Black</vt:lpstr>
      <vt:lpstr>Calibri</vt:lpstr>
      <vt:lpstr>Cambria</vt:lpstr>
      <vt:lpstr>Gill Sans MT</vt:lpstr>
      <vt:lpstr>Times New Roman</vt:lpstr>
      <vt:lpstr>Wingdings</vt:lpstr>
      <vt:lpstr>BMKG</vt:lpstr>
      <vt:lpstr>Office Theme</vt:lpstr>
      <vt:lpstr>Equation</vt:lpstr>
      <vt:lpstr>NWP MODEL VERIFICATION (Assessing the Accuracy of Numerical Weather Prediction Models)</vt:lpstr>
      <vt:lpstr>What is (Model) NWP?</vt:lpstr>
      <vt:lpstr>PowerPoint Presentation</vt:lpstr>
      <vt:lpstr>Definitions</vt:lpstr>
      <vt:lpstr>PowerPoint Presentation</vt:lpstr>
      <vt:lpstr>PowerPoint Presentation</vt:lpstr>
      <vt:lpstr>This eq. should be in the model</vt:lpstr>
      <vt:lpstr>Model Scales</vt:lpstr>
      <vt:lpstr>Model Inputs</vt:lpstr>
      <vt:lpstr>NWP Strength’s</vt:lpstr>
      <vt:lpstr>Is the Weather model Perfect?</vt:lpstr>
      <vt:lpstr>Example of error growth</vt:lpstr>
      <vt:lpstr>Model Limitations</vt:lpstr>
      <vt:lpstr>Sources of Model error</vt:lpstr>
      <vt:lpstr>Differential Equation</vt:lpstr>
      <vt:lpstr>Problem Solving</vt:lpstr>
      <vt:lpstr>PowerPoint Presentation</vt:lpstr>
      <vt:lpstr>Lateral Boundaries</vt:lpstr>
      <vt:lpstr>Lower Boundary</vt:lpstr>
      <vt:lpstr>PowerPoint Presentation</vt:lpstr>
      <vt:lpstr>NWP Skill Improvement</vt:lpstr>
      <vt:lpstr>PowerPoint Presentation</vt:lpstr>
      <vt:lpstr>Verification</vt:lpstr>
      <vt:lpstr>Purposes of Verification</vt:lpstr>
      <vt:lpstr>Why is So Important</vt:lpstr>
      <vt:lpstr>Verification Process</vt:lpstr>
      <vt:lpstr>PowerPoint Presentation</vt:lpstr>
      <vt:lpstr>Bilinear</vt:lpstr>
      <vt:lpstr>Nearest Neighborhood</vt:lpstr>
      <vt:lpstr>PowerPoint Presentation</vt:lpstr>
      <vt:lpstr>PowerPoint Presentation</vt:lpstr>
      <vt:lpstr>PowerPoint Presentation</vt:lpstr>
      <vt:lpstr>Verification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Verification of Probabilistic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BMKG – OCEAN FORECASTING SYSTEM (BMKG – OFS)</dc:title>
  <dc:creator>Windows User</dc:creator>
  <cp:lastModifiedBy>Microsoft Office User</cp:lastModifiedBy>
  <cp:revision>277</cp:revision>
  <dcterms:created xsi:type="dcterms:W3CDTF">2017-04-19T22:14:00Z</dcterms:created>
  <dcterms:modified xsi:type="dcterms:W3CDTF">2024-09-14T08:25:13Z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1033-11.2.0.11029</vt:lpwstr>
  </property>
  <property fmtid="{D5CDD505-2E9C-101B-9397-08002B2CF9AE}" pid="3" name="ICV">
    <vt:lpwstr>963641128243417A982131F4BFA9F1AC</vt:lpwstr>
  </property>
</Properties>
</file>